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58" r:id="rId3"/>
    <p:sldId id="257" r:id="rId4"/>
    <p:sldId id="276" r:id="rId5"/>
    <p:sldId id="260" r:id="rId6"/>
    <p:sldId id="259" r:id="rId7"/>
    <p:sldId id="283" r:id="rId8"/>
    <p:sldId id="274" r:id="rId9"/>
    <p:sldId id="261" r:id="rId10"/>
    <p:sldId id="282" r:id="rId11"/>
    <p:sldId id="262" r:id="rId12"/>
    <p:sldId id="268" r:id="rId13"/>
    <p:sldId id="269" r:id="rId14"/>
    <p:sldId id="270" r:id="rId15"/>
    <p:sldId id="271" r:id="rId16"/>
    <p:sldId id="272" r:id="rId17"/>
    <p:sldId id="267" r:id="rId18"/>
    <p:sldId id="263" r:id="rId19"/>
    <p:sldId id="281" r:id="rId20"/>
    <p:sldId id="264" r:id="rId21"/>
    <p:sldId id="280" r:id="rId22"/>
    <p:sldId id="265" r:id="rId23"/>
    <p:sldId id="279" r:id="rId24"/>
    <p:sldId id="266" r:id="rId25"/>
    <p:sldId id="278" r:id="rId26"/>
    <p:sldId id="273" r:id="rId27"/>
    <p:sldId id="284" r:id="rId28"/>
    <p:sldId id="275" r:id="rId29"/>
    <p:sldId id="27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7"/>
    <p:restoredTop sz="79801"/>
  </p:normalViewPr>
  <p:slideViewPr>
    <p:cSldViewPr snapToGrid="0" snapToObjects="1">
      <p:cViewPr>
        <p:scale>
          <a:sx n="95" d="100"/>
          <a:sy n="95" d="100"/>
        </p:scale>
        <p:origin x="26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3D4A90-297D-EF41-92BC-96846B620955}" type="datetimeFigureOut">
              <a:rPr lang="en-US" smtClean="0"/>
              <a:t>6/14/18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C16F89-B038-194F-942B-D6380CF62F84}" type="slidenum">
              <a:rPr lang="en-US" smtClean="0"/>
              <a:t>‹#›</a:t>
            </a:fld>
            <a:endParaRPr lang="en-US"/>
          </a:p>
        </p:txBody>
      </p:sp>
    </p:spTree>
    <p:extLst>
      <p:ext uri="{BB962C8B-B14F-4D97-AF65-F5344CB8AC3E}">
        <p14:creationId xmlns:p14="http://schemas.microsoft.com/office/powerpoint/2010/main" val="30617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302B21-B7E7-8043-B69B-C90AD0556D5B}" type="datetimeFigureOut">
              <a:rPr lang="en-US" smtClean="0"/>
              <a:t>6/14/18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08385-B12B-6946-9135-B96355F10ABB}" type="slidenum">
              <a:rPr lang="en-US" smtClean="0"/>
              <a:t>‹#›</a:t>
            </a:fld>
            <a:endParaRPr lang="en-US"/>
          </a:p>
        </p:txBody>
      </p:sp>
    </p:spTree>
    <p:extLst>
      <p:ext uri="{BB962C8B-B14F-4D97-AF65-F5344CB8AC3E}">
        <p14:creationId xmlns:p14="http://schemas.microsoft.com/office/powerpoint/2010/main" val="5939561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I am Jayesh Kawli, Senior iOS engineer at Wayfair. Wayfair is a e-commerce company selling</a:t>
            </a:r>
            <a:r>
              <a:rPr lang="en-US" baseline="0" dirty="0" smtClean="0"/>
              <a:t> furniture situated in Boston with office in Berlin</a:t>
            </a:r>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In my spare time I</a:t>
            </a:r>
            <a:r>
              <a:rPr lang="en-US" baseline="0" dirty="0" smtClean="0"/>
              <a:t> </a:t>
            </a:r>
            <a:r>
              <a:rPr lang="en-US" dirty="0" smtClean="0"/>
              <a:t>write blog and cook food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Recently started taking Spanish lessons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Today we’re going to talk about Code review and how they help establish the quality</a:t>
            </a:r>
            <a:r>
              <a:rPr lang="en-US" baseline="0" dirty="0" smtClean="0"/>
              <a:t> culture within the organization</a:t>
            </a:r>
            <a:endParaRPr lang="en-US" dirty="0" smtClean="0"/>
          </a:p>
        </p:txBody>
      </p:sp>
      <p:sp>
        <p:nvSpPr>
          <p:cNvPr id="4" name="Slide Number Placeholder 3"/>
          <p:cNvSpPr>
            <a:spLocks noGrp="1"/>
          </p:cNvSpPr>
          <p:nvPr>
            <p:ph type="sldNum" sz="quarter" idx="10"/>
          </p:nvPr>
        </p:nvSpPr>
        <p:spPr/>
        <p:txBody>
          <a:bodyPr/>
          <a:lstStyle/>
          <a:p>
            <a:fld id="{22608385-B12B-6946-9135-B96355F10ABB}" type="slidenum">
              <a:rPr lang="en-US" smtClean="0"/>
              <a:t>1</a:t>
            </a:fld>
            <a:endParaRPr lang="en-US" dirty="0"/>
          </a:p>
        </p:txBody>
      </p:sp>
    </p:spTree>
    <p:extLst>
      <p:ext uri="{BB962C8B-B14F-4D97-AF65-F5344CB8AC3E}">
        <p14:creationId xmlns:p14="http://schemas.microsoft.com/office/powerpoint/2010/main" val="1117122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this code adhere to standard styles document? Sometimes linters fail to catch</a:t>
            </a:r>
            <a:r>
              <a:rPr lang="en-US" baseline="0" dirty="0" smtClean="0"/>
              <a:t> exceptional or complex style violations which can be caught by the manual inspection</a:t>
            </a:r>
          </a:p>
          <a:p>
            <a:endParaRPr lang="en-US" dirty="0" smtClean="0"/>
          </a:p>
          <a:p>
            <a:r>
              <a:rPr lang="en-US" dirty="0" smtClean="0"/>
              <a:t>https://</a:t>
            </a:r>
            <a:r>
              <a:rPr lang="en-US" dirty="0" err="1" smtClean="0"/>
              <a:t>git.csnzoo.com</a:t>
            </a:r>
            <a:r>
              <a:rPr lang="en-US" dirty="0" smtClean="0"/>
              <a:t>/</a:t>
            </a:r>
            <a:r>
              <a:rPr lang="en-US" dirty="0" err="1" smtClean="0"/>
              <a:t>wayfair</a:t>
            </a:r>
            <a:r>
              <a:rPr lang="en-US" dirty="0" smtClean="0"/>
              <a:t>/</a:t>
            </a:r>
            <a:r>
              <a:rPr lang="en-US" dirty="0" err="1" smtClean="0"/>
              <a:t>wayfair-ios</a:t>
            </a:r>
            <a:r>
              <a:rPr lang="en-US" dirty="0" smtClean="0"/>
              <a:t>/</a:t>
            </a:r>
            <a:r>
              <a:rPr lang="en-US" dirty="0" err="1" smtClean="0"/>
              <a:t>merge_requests</a:t>
            </a:r>
            <a:r>
              <a:rPr lang="en-US" dirty="0" smtClean="0"/>
              <a:t>/7961</a:t>
            </a:r>
          </a:p>
          <a:p>
            <a:r>
              <a:rPr lang="en-US" dirty="0" smtClean="0"/>
              <a:t>https://</a:t>
            </a:r>
            <a:r>
              <a:rPr lang="en-US" dirty="0" err="1" smtClean="0"/>
              <a:t>git.csnzoo.com</a:t>
            </a:r>
            <a:r>
              <a:rPr lang="en-US" dirty="0" smtClean="0"/>
              <a:t>/</a:t>
            </a:r>
            <a:r>
              <a:rPr lang="en-US" dirty="0" err="1" smtClean="0"/>
              <a:t>wayfair</a:t>
            </a:r>
            <a:r>
              <a:rPr lang="en-US" dirty="0" smtClean="0"/>
              <a:t>/</a:t>
            </a:r>
            <a:r>
              <a:rPr lang="en-US" dirty="0" err="1" smtClean="0"/>
              <a:t>wayfair-ios</a:t>
            </a:r>
            <a:r>
              <a:rPr lang="en-US" dirty="0" smtClean="0"/>
              <a:t>/</a:t>
            </a:r>
            <a:r>
              <a:rPr lang="en-US" dirty="0" err="1" smtClean="0"/>
              <a:t>merge_requests</a:t>
            </a:r>
            <a:r>
              <a:rPr lang="en-US" dirty="0" smtClean="0"/>
              <a:t>/8161</a:t>
            </a:r>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12</a:t>
            </a:fld>
            <a:endParaRPr lang="en-US"/>
          </a:p>
        </p:txBody>
      </p:sp>
    </p:spTree>
    <p:extLst>
      <p:ext uri="{BB962C8B-B14F-4D97-AF65-F5344CB8AC3E}">
        <p14:creationId xmlns:p14="http://schemas.microsoft.com/office/powerpoint/2010/main" val="93608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git.csnzoo.com</a:t>
            </a:r>
            <a:r>
              <a:rPr lang="en-US" dirty="0" smtClean="0"/>
              <a:t>/</a:t>
            </a:r>
            <a:r>
              <a:rPr lang="en-US" dirty="0" err="1" smtClean="0"/>
              <a:t>wayfair</a:t>
            </a:r>
            <a:r>
              <a:rPr lang="en-US" dirty="0" smtClean="0"/>
              <a:t>/</a:t>
            </a:r>
            <a:r>
              <a:rPr lang="en-US" dirty="0" err="1" smtClean="0"/>
              <a:t>wayfair-ios</a:t>
            </a:r>
            <a:r>
              <a:rPr lang="en-US" dirty="0" smtClean="0"/>
              <a:t>/</a:t>
            </a:r>
            <a:r>
              <a:rPr lang="en-US" dirty="0" err="1" smtClean="0"/>
              <a:t>merge_requests</a:t>
            </a:r>
            <a:r>
              <a:rPr lang="en-US" dirty="0" smtClean="0"/>
              <a:t>/7449</a:t>
            </a:r>
          </a:p>
          <a:p>
            <a:r>
              <a:rPr lang="en-US" dirty="0" smtClean="0"/>
              <a:t>https://</a:t>
            </a:r>
            <a:r>
              <a:rPr lang="en-US" dirty="0" err="1" smtClean="0"/>
              <a:t>git.csnzoo.com</a:t>
            </a:r>
            <a:r>
              <a:rPr lang="en-US" dirty="0" smtClean="0"/>
              <a:t>/</a:t>
            </a:r>
            <a:r>
              <a:rPr lang="en-US" dirty="0" err="1" smtClean="0"/>
              <a:t>wayfair</a:t>
            </a:r>
            <a:r>
              <a:rPr lang="en-US" dirty="0" smtClean="0"/>
              <a:t>/</a:t>
            </a:r>
            <a:r>
              <a:rPr lang="en-US" dirty="0" err="1" smtClean="0"/>
              <a:t>wayfair-ios</a:t>
            </a:r>
            <a:r>
              <a:rPr lang="en-US" dirty="0" smtClean="0"/>
              <a:t>/</a:t>
            </a:r>
            <a:r>
              <a:rPr lang="en-US" dirty="0" err="1" smtClean="0"/>
              <a:t>merge_requests</a:t>
            </a:r>
            <a:r>
              <a:rPr lang="en-US" dirty="0" smtClean="0"/>
              <a:t>/8169</a:t>
            </a:r>
          </a:p>
          <a:p>
            <a:endParaRPr lang="en-US" dirty="0" smtClean="0"/>
          </a:p>
          <a:p>
            <a:endParaRPr lang="en-US" dirty="0" smtClean="0"/>
          </a:p>
          <a:p>
            <a:r>
              <a:rPr lang="en-US" dirty="0" smtClean="0"/>
              <a:t>https://</a:t>
            </a:r>
            <a:r>
              <a:rPr lang="en-US" dirty="0" err="1" smtClean="0"/>
              <a:t>git.csnzoo.com</a:t>
            </a:r>
            <a:r>
              <a:rPr lang="en-US" dirty="0" smtClean="0"/>
              <a:t>/</a:t>
            </a:r>
            <a:r>
              <a:rPr lang="en-US" dirty="0" err="1" smtClean="0"/>
              <a:t>wayfair</a:t>
            </a:r>
            <a:r>
              <a:rPr lang="en-US" dirty="0" smtClean="0"/>
              <a:t>/</a:t>
            </a:r>
            <a:r>
              <a:rPr lang="en-US" dirty="0" err="1" smtClean="0"/>
              <a:t>wayfair-ios</a:t>
            </a:r>
            <a:r>
              <a:rPr lang="en-US" dirty="0" smtClean="0"/>
              <a:t>/</a:t>
            </a:r>
            <a:r>
              <a:rPr lang="en-US" dirty="0" err="1" smtClean="0"/>
              <a:t>merge_requests</a:t>
            </a:r>
            <a:r>
              <a:rPr lang="en-US" dirty="0" smtClean="0"/>
              <a:t>/7449 </a:t>
            </a:r>
            <a:r>
              <a:rPr lang="mr-IN" dirty="0" smtClean="0"/>
              <a:t>–</a:t>
            </a:r>
            <a:r>
              <a:rPr lang="en-US" dirty="0" smtClean="0"/>
              <a:t> Bonus for long discussion</a:t>
            </a:r>
            <a:r>
              <a:rPr lang="en-US" baseline="0" dirty="0" smtClean="0"/>
              <a:t> thread</a:t>
            </a:r>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13</a:t>
            </a:fld>
            <a:endParaRPr lang="en-US"/>
          </a:p>
        </p:txBody>
      </p:sp>
    </p:spTree>
    <p:extLst>
      <p:ext uri="{BB962C8B-B14F-4D97-AF65-F5344CB8AC3E}">
        <p14:creationId xmlns:p14="http://schemas.microsoft.com/office/powerpoint/2010/main" val="4012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of singleton inside the method. The code will be testable</a:t>
            </a:r>
            <a:r>
              <a:rPr lang="en-US" baseline="0" dirty="0" smtClean="0"/>
              <a:t> if we use dependency injection to pass the singleton instance instead which will make this code </a:t>
            </a:r>
            <a:r>
              <a:rPr lang="en-US" baseline="0" dirty="0" err="1" smtClean="0"/>
              <a:t>mockable</a:t>
            </a:r>
            <a:endParaRPr lang="en-US" baseline="0" dirty="0" smtClean="0"/>
          </a:p>
          <a:p>
            <a:endParaRPr lang="en-US" dirty="0" smtClean="0"/>
          </a:p>
          <a:p>
            <a:r>
              <a:rPr lang="en-US" dirty="0" smtClean="0"/>
              <a:t>https://</a:t>
            </a:r>
            <a:r>
              <a:rPr lang="en-US" dirty="0" err="1" smtClean="0"/>
              <a:t>git.csnzoo.com</a:t>
            </a:r>
            <a:r>
              <a:rPr lang="en-US" dirty="0" smtClean="0"/>
              <a:t>/</a:t>
            </a:r>
            <a:r>
              <a:rPr lang="en-US" dirty="0" err="1" smtClean="0"/>
              <a:t>wayfair</a:t>
            </a:r>
            <a:r>
              <a:rPr lang="en-US" dirty="0" smtClean="0"/>
              <a:t>/</a:t>
            </a:r>
            <a:r>
              <a:rPr lang="en-US" dirty="0" err="1" smtClean="0"/>
              <a:t>wayfair-ios</a:t>
            </a:r>
            <a:r>
              <a:rPr lang="en-US" dirty="0" smtClean="0"/>
              <a:t>/</a:t>
            </a:r>
            <a:r>
              <a:rPr lang="en-US" dirty="0" err="1" smtClean="0"/>
              <a:t>merge_requests</a:t>
            </a:r>
            <a:r>
              <a:rPr lang="en-US" dirty="0" smtClean="0"/>
              <a:t>/7537</a:t>
            </a:r>
          </a:p>
          <a:p>
            <a:r>
              <a:rPr lang="en-US" dirty="0" smtClean="0"/>
              <a:t>https://</a:t>
            </a:r>
            <a:r>
              <a:rPr lang="en-US" dirty="0" err="1" smtClean="0"/>
              <a:t>git.csnzoo.com</a:t>
            </a:r>
            <a:r>
              <a:rPr lang="en-US" dirty="0" smtClean="0"/>
              <a:t>/</a:t>
            </a:r>
            <a:r>
              <a:rPr lang="en-US" dirty="0" err="1" smtClean="0"/>
              <a:t>wayfair</a:t>
            </a:r>
            <a:r>
              <a:rPr lang="en-US" dirty="0" smtClean="0"/>
              <a:t>/</a:t>
            </a:r>
            <a:r>
              <a:rPr lang="en-US" dirty="0" err="1" smtClean="0"/>
              <a:t>wayfair-ios</a:t>
            </a:r>
            <a:r>
              <a:rPr lang="en-US" dirty="0" smtClean="0"/>
              <a:t>/</a:t>
            </a:r>
            <a:r>
              <a:rPr lang="en-US" dirty="0" err="1" smtClean="0"/>
              <a:t>merge_requests</a:t>
            </a:r>
            <a:r>
              <a:rPr lang="en-US" dirty="0" smtClean="0"/>
              <a:t>/6892</a:t>
            </a:r>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14</a:t>
            </a:fld>
            <a:endParaRPr lang="en-US"/>
          </a:p>
        </p:txBody>
      </p:sp>
    </p:spTree>
    <p:extLst>
      <p:ext uri="{BB962C8B-B14F-4D97-AF65-F5344CB8AC3E}">
        <p14:creationId xmlns:p14="http://schemas.microsoft.com/office/powerpoint/2010/main" val="1180668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and business</a:t>
            </a:r>
            <a:r>
              <a:rPr lang="en-US" baseline="0" dirty="0" smtClean="0"/>
              <a:t> layer should be separate. Business layer should contain logic and view layer should be concerned with just displaying data on the view port. </a:t>
            </a:r>
          </a:p>
          <a:p>
            <a:r>
              <a:rPr lang="en-US" baseline="0" dirty="0" smtClean="0"/>
              <a:t>When developer is unfamiliar with the architecture, it’s usual to make such mistakes. A thorough code review can help to mitigate such cases</a:t>
            </a:r>
            <a:endParaRPr lang="en-US" dirty="0" smtClean="0"/>
          </a:p>
          <a:p>
            <a:endParaRPr lang="en-US" dirty="0" smtClean="0"/>
          </a:p>
          <a:p>
            <a:r>
              <a:rPr lang="en-US" dirty="0" smtClean="0"/>
              <a:t>https://</a:t>
            </a:r>
            <a:r>
              <a:rPr lang="en-US" dirty="0" err="1" smtClean="0"/>
              <a:t>git.csnzoo.com</a:t>
            </a:r>
            <a:r>
              <a:rPr lang="en-US" dirty="0" smtClean="0"/>
              <a:t>/</a:t>
            </a:r>
            <a:r>
              <a:rPr lang="en-US" dirty="0" err="1" smtClean="0"/>
              <a:t>wayfair</a:t>
            </a:r>
            <a:r>
              <a:rPr lang="en-US" dirty="0" smtClean="0"/>
              <a:t>/</a:t>
            </a:r>
            <a:r>
              <a:rPr lang="en-US" dirty="0" err="1" smtClean="0"/>
              <a:t>wayfair-ios</a:t>
            </a:r>
            <a:r>
              <a:rPr lang="en-US" dirty="0" smtClean="0"/>
              <a:t>/</a:t>
            </a:r>
            <a:r>
              <a:rPr lang="en-US" dirty="0" err="1" smtClean="0"/>
              <a:t>merge_requests</a:t>
            </a:r>
            <a:r>
              <a:rPr lang="en-US" dirty="0" smtClean="0"/>
              <a:t>/7972</a:t>
            </a:r>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15</a:t>
            </a:fld>
            <a:endParaRPr lang="en-US"/>
          </a:p>
        </p:txBody>
      </p:sp>
    </p:spTree>
    <p:extLst>
      <p:ext uri="{BB962C8B-B14F-4D97-AF65-F5344CB8AC3E}">
        <p14:creationId xmlns:p14="http://schemas.microsoft.com/office/powerpoint/2010/main" val="1621341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Developers are discussing about the best place</a:t>
            </a:r>
            <a:r>
              <a:rPr lang="en-US" baseline="0" dirty="0" smtClean="0"/>
              <a:t> to put logic to handle device based logic</a:t>
            </a:r>
          </a:p>
          <a:p>
            <a:r>
              <a:rPr lang="en-US" dirty="0" smtClean="0"/>
              <a:t>Another developers replies</a:t>
            </a:r>
            <a:r>
              <a:rPr lang="en-US" baseline="0" dirty="0" smtClean="0"/>
              <a:t> with a reason why this decision was made the way it is and open to any further offline discussion</a:t>
            </a:r>
          </a:p>
          <a:p>
            <a:r>
              <a:rPr lang="en-US" baseline="0" dirty="0" smtClean="0"/>
              <a:t>First developer suggests the refactor so that the logic to handle device type can be centralized</a:t>
            </a:r>
            <a:endParaRPr lang="en-US" dirty="0" smtClean="0"/>
          </a:p>
          <a:p>
            <a:endParaRPr lang="en-US" dirty="0" smtClean="0"/>
          </a:p>
          <a:p>
            <a:r>
              <a:rPr lang="en-US" dirty="0" smtClean="0"/>
              <a:t>https://</a:t>
            </a:r>
            <a:r>
              <a:rPr lang="en-US" dirty="0" err="1" smtClean="0"/>
              <a:t>git.csnzoo.com</a:t>
            </a:r>
            <a:r>
              <a:rPr lang="en-US" dirty="0" smtClean="0"/>
              <a:t>/</a:t>
            </a:r>
            <a:r>
              <a:rPr lang="en-US" dirty="0" err="1" smtClean="0"/>
              <a:t>wayfair</a:t>
            </a:r>
            <a:r>
              <a:rPr lang="en-US" dirty="0" smtClean="0"/>
              <a:t>/</a:t>
            </a:r>
            <a:r>
              <a:rPr lang="en-US" dirty="0" err="1" smtClean="0"/>
              <a:t>wayfair-ios</a:t>
            </a:r>
            <a:r>
              <a:rPr lang="en-US" dirty="0" smtClean="0"/>
              <a:t>/</a:t>
            </a:r>
            <a:r>
              <a:rPr lang="en-US" dirty="0" err="1" smtClean="0"/>
              <a:t>merge_requests</a:t>
            </a:r>
            <a:r>
              <a:rPr lang="en-US" dirty="0" smtClean="0"/>
              <a:t>/8029</a:t>
            </a:r>
          </a:p>
          <a:p>
            <a:r>
              <a:rPr lang="en-US" dirty="0" smtClean="0"/>
              <a:t>https://</a:t>
            </a:r>
            <a:r>
              <a:rPr lang="en-US" dirty="0" err="1" smtClean="0"/>
              <a:t>git.csnzoo.com</a:t>
            </a:r>
            <a:r>
              <a:rPr lang="en-US" dirty="0" smtClean="0"/>
              <a:t>/</a:t>
            </a:r>
            <a:r>
              <a:rPr lang="en-US" dirty="0" err="1" smtClean="0"/>
              <a:t>wayfair</a:t>
            </a:r>
            <a:r>
              <a:rPr lang="en-US" dirty="0" smtClean="0"/>
              <a:t>/</a:t>
            </a:r>
            <a:r>
              <a:rPr lang="en-US" dirty="0" err="1" smtClean="0"/>
              <a:t>wayfair-ios</a:t>
            </a:r>
            <a:r>
              <a:rPr lang="en-US" dirty="0" smtClean="0"/>
              <a:t>/</a:t>
            </a:r>
            <a:r>
              <a:rPr lang="en-US" dirty="0" err="1" smtClean="0"/>
              <a:t>merge_requests</a:t>
            </a:r>
            <a:r>
              <a:rPr lang="en-US" dirty="0" smtClean="0"/>
              <a:t>/7987</a:t>
            </a:r>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16</a:t>
            </a:fld>
            <a:endParaRPr lang="en-US"/>
          </a:p>
        </p:txBody>
      </p:sp>
    </p:spTree>
    <p:extLst>
      <p:ext uri="{BB962C8B-B14F-4D97-AF65-F5344CB8AC3E}">
        <p14:creationId xmlns:p14="http://schemas.microsoft.com/office/powerpoint/2010/main" val="193045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Be prepared to elaborate on review comments -- With examples and 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t>
            </a:r>
            <a:r>
              <a:rPr lang="en-US" sz="1200" baseline="0" dirty="0" smtClean="0"/>
              <a:t> </a:t>
            </a:r>
            <a:r>
              <a:rPr lang="en-US" sz="1200" dirty="0" smtClean="0"/>
              <a:t>Put emphasis on requests rather than commands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Use the words, please</a:t>
            </a:r>
            <a:r>
              <a:rPr lang="en-US" sz="1200" baseline="0" dirty="0" smtClean="0"/>
              <a:t> and emphasis on work</a:t>
            </a:r>
            <a:r>
              <a:rPr lang="en-US" sz="1200" dirty="0" smtClean="0"/>
              <a:t> we</a:t>
            </a:r>
            <a:r>
              <a:rPr lang="en-US" sz="1200" baseline="0" dirty="0" smtClean="0"/>
              <a:t> to highlight certain areas in MR. Use of we stresses the importance of team effort as opposed to you which can point the personal blame</a:t>
            </a:r>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18</a:t>
            </a:fld>
            <a:endParaRPr lang="en-US"/>
          </a:p>
        </p:txBody>
      </p:sp>
    </p:spTree>
    <p:extLst>
      <p:ext uri="{BB962C8B-B14F-4D97-AF65-F5344CB8AC3E}">
        <p14:creationId xmlns:p14="http://schemas.microsoft.com/office/powerpoint/2010/main" val="1096090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Get acquainted with standard coding and style guidelines --</a:t>
            </a:r>
            <a:r>
              <a:rPr lang="en-US" baseline="0" dirty="0" smtClean="0"/>
              <a:t> D</a:t>
            </a:r>
            <a:r>
              <a:rPr lang="en-US" dirty="0" smtClean="0"/>
              <a:t>ocument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Feel free to collaborate with other code reviewers -- Whenever necessary</a:t>
            </a:r>
          </a:p>
          <a:p>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19</a:t>
            </a:fld>
            <a:endParaRPr lang="en-US"/>
          </a:p>
        </p:txBody>
      </p:sp>
    </p:spTree>
    <p:extLst>
      <p:ext uri="{BB962C8B-B14F-4D97-AF65-F5344CB8AC3E}">
        <p14:creationId xmlns:p14="http://schemas.microsoft.com/office/powerpoint/2010/main" val="1200481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 Complete the merge request with necessary details -- Before submitting it for review</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a:t>
            </a:r>
          </a:p>
          <a:p>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20</a:t>
            </a:fld>
            <a:endParaRPr lang="en-US"/>
          </a:p>
        </p:txBody>
      </p:sp>
    </p:spTree>
    <p:extLst>
      <p:ext uri="{BB962C8B-B14F-4D97-AF65-F5344CB8AC3E}">
        <p14:creationId xmlns:p14="http://schemas.microsoft.com/office/powerpoint/2010/main" val="192220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Be mindful to suggestions from the last review -- And avoid repeating mistakes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Supply the merge request with annotations and inline code comments-- That will give more in-depth context for reviewer. Add the feature </a:t>
            </a:r>
            <a:r>
              <a:rPr lang="mr-IN" dirty="0" smtClean="0"/>
              <a:t>–</a:t>
            </a:r>
            <a:r>
              <a:rPr lang="en-US" dirty="0" smtClean="0"/>
              <a:t>videos</a:t>
            </a:r>
            <a:r>
              <a:rPr lang="en-US" baseline="0" dirty="0" smtClean="0"/>
              <a:t> to the merge request</a:t>
            </a:r>
            <a:endParaRPr lang="en-US" dirty="0" smtClean="0"/>
          </a:p>
          <a:p>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21</a:t>
            </a:fld>
            <a:endParaRPr lang="en-US"/>
          </a:p>
        </p:txBody>
      </p:sp>
    </p:spTree>
    <p:extLst>
      <p:ext uri="{BB962C8B-B14F-4D97-AF65-F5344CB8AC3E}">
        <p14:creationId xmlns:p14="http://schemas.microsoft.com/office/powerpoint/2010/main" val="153629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Don't delay code reviews </a:t>
            </a:r>
            <a:r>
              <a:rPr lang="mr-IN" dirty="0" smtClean="0"/>
              <a:t>–</a:t>
            </a:r>
            <a:r>
              <a:rPr lang="en-US" dirty="0" smtClean="0"/>
              <a:t> Communicate and reassign reviews ahead of time if you're unavailable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Don't make scathing and personal remarks </a:t>
            </a:r>
          </a:p>
          <a:p>
            <a:pPr rtl="0"/>
            <a:endParaRPr lang="en-US" b="0" dirty="0" smtClean="0">
              <a:effectLst/>
            </a:endParaRPr>
          </a:p>
        </p:txBody>
      </p:sp>
      <p:sp>
        <p:nvSpPr>
          <p:cNvPr id="4" name="Slide Number Placeholder 3"/>
          <p:cNvSpPr>
            <a:spLocks noGrp="1"/>
          </p:cNvSpPr>
          <p:nvPr>
            <p:ph type="sldNum" sz="quarter" idx="10"/>
          </p:nvPr>
        </p:nvSpPr>
        <p:spPr/>
        <p:txBody>
          <a:bodyPr/>
          <a:lstStyle/>
          <a:p>
            <a:fld id="{22608385-B12B-6946-9135-B96355F10ABB}" type="slidenum">
              <a:rPr lang="en-US" smtClean="0"/>
              <a:t>22</a:t>
            </a:fld>
            <a:endParaRPr lang="en-US"/>
          </a:p>
        </p:txBody>
      </p:sp>
    </p:spTree>
    <p:extLst>
      <p:ext uri="{BB962C8B-B14F-4D97-AF65-F5344CB8AC3E}">
        <p14:creationId xmlns:p14="http://schemas.microsoft.com/office/powerpoint/2010/main" val="466322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is</a:t>
            </a:r>
            <a:r>
              <a:rPr lang="en-US" baseline="0" dirty="0" smtClean="0"/>
              <a:t> the exaggeration of how code reviews take place</a:t>
            </a:r>
          </a:p>
          <a:p>
            <a:r>
              <a:rPr lang="en-US" baseline="0" dirty="0" smtClean="0"/>
              <a:t>Our goal should be to convert the code on the right side to the left side</a:t>
            </a:r>
          </a:p>
          <a:p>
            <a:r>
              <a:rPr lang="en-US" baseline="0" dirty="0" smtClean="0"/>
              <a:t>A great learning opportunity based on how strict the review goes</a:t>
            </a:r>
          </a:p>
          <a:p>
            <a:r>
              <a:rPr lang="en-US" baseline="0" dirty="0" smtClean="0"/>
              <a:t>No matter who wrote the code, in most cases there is always the possibility to improve it so even if you get few comments on code, that is better than no comment on MR of reasonable size</a:t>
            </a:r>
          </a:p>
          <a:p>
            <a:endParaRPr lang="en-US" baseline="0" dirty="0" smtClean="0"/>
          </a:p>
          <a:p>
            <a:r>
              <a:rPr lang="en-US" baseline="0" dirty="0" smtClean="0"/>
              <a:t>One more thing, we at Wayfair use the word MR - Merge request quite so often. Due to habit, I might use it throughout the presentation, but it will mean the same thing as PR </a:t>
            </a:r>
            <a:r>
              <a:rPr lang="mr-IN" baseline="0" dirty="0" smtClean="0"/>
              <a:t>–</a:t>
            </a:r>
            <a:r>
              <a:rPr lang="en-US" baseline="0" dirty="0" smtClean="0"/>
              <a:t> pull request. A request to merge feature or bug-fix into the parent branch.</a:t>
            </a:r>
          </a:p>
          <a:p>
            <a:endParaRPr lang="en-US" baseline="0" dirty="0" smtClean="0"/>
          </a:p>
          <a:p>
            <a:r>
              <a:rPr lang="en-US" baseline="0" dirty="0" smtClean="0"/>
              <a:t>At Wayfair we have two main branches develop which offers the bleeding edge snapshot of development and release branch represents the code that will be released in the next cycle. Anyone can review and comment on merge requests. In fact reviewing merge requests from other teams is educational and is highly recommended</a:t>
            </a:r>
          </a:p>
        </p:txBody>
      </p:sp>
      <p:sp>
        <p:nvSpPr>
          <p:cNvPr id="4" name="Slide Number Placeholder 3"/>
          <p:cNvSpPr>
            <a:spLocks noGrp="1"/>
          </p:cNvSpPr>
          <p:nvPr>
            <p:ph type="sldNum" sz="quarter" idx="10"/>
          </p:nvPr>
        </p:nvSpPr>
        <p:spPr/>
        <p:txBody>
          <a:bodyPr/>
          <a:lstStyle/>
          <a:p>
            <a:fld id="{22608385-B12B-6946-9135-B96355F10ABB}" type="slidenum">
              <a:rPr lang="en-US" smtClean="0"/>
              <a:t>2</a:t>
            </a:fld>
            <a:endParaRPr lang="en-US"/>
          </a:p>
        </p:txBody>
      </p:sp>
    </p:spTree>
    <p:extLst>
      <p:ext uri="{BB962C8B-B14F-4D97-AF65-F5344CB8AC3E}">
        <p14:creationId xmlns:p14="http://schemas.microsoft.com/office/powerpoint/2010/main" val="1395975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Rubber</a:t>
            </a:r>
            <a:r>
              <a:rPr lang="en-US" sz="1200" b="0" i="0" u="none" strike="noStrike" kern="1200" baseline="0" dirty="0" smtClean="0">
                <a:solidFill>
                  <a:schemeClr val="tx1"/>
                </a:solidFill>
                <a:effectLst/>
                <a:latin typeface="+mn-lt"/>
                <a:ea typeface="+mn-ea"/>
                <a:cs typeface="+mn-cs"/>
              </a:rPr>
              <a:t> stamp approval could be added when developer is unfamiliar with the code, is busy, or needs something to merge as soon as possible</a:t>
            </a:r>
          </a:p>
          <a:p>
            <a:pPr rtl="0"/>
            <a:r>
              <a:rPr lang="en-US" sz="1200" b="0" i="0" u="none" strike="noStrike" kern="1200" baseline="0" dirty="0" smtClean="0">
                <a:solidFill>
                  <a:schemeClr val="tx1"/>
                </a:solidFill>
                <a:effectLst/>
                <a:latin typeface="+mn-lt"/>
                <a:ea typeface="+mn-ea"/>
                <a:cs typeface="+mn-cs"/>
              </a:rPr>
              <a:t>- here are times when release manager can ask you to merge something important such as hot fix. It’s code reviewer’s responsibility to make sure reviewee has thoroughly tested the code with possible edge cases, added unit tests wherever possible and does not introduce unwanted side-effects</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2608385-B12B-6946-9135-B96355F10ABB}" type="slidenum">
              <a:rPr lang="en-US" smtClean="0"/>
              <a:t>23</a:t>
            </a:fld>
            <a:endParaRPr lang="en-US"/>
          </a:p>
        </p:txBody>
      </p:sp>
    </p:spTree>
    <p:extLst>
      <p:ext uri="{BB962C8B-B14F-4D97-AF65-F5344CB8AC3E}">
        <p14:creationId xmlns:p14="http://schemas.microsoft.com/office/powerpoint/2010/main" val="961817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t>
            </a:r>
            <a:r>
              <a:rPr lang="en-US" sz="1200" baseline="0" dirty="0" smtClean="0"/>
              <a:t> </a:t>
            </a:r>
            <a:r>
              <a:rPr lang="en-US" sz="1200" dirty="0" smtClean="0"/>
              <a:t>Don't take code reviews personally -- Consider them to be a learning opportunity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are not your code" - meaning, your code can be mistaken, it can even be awful, it doesn't make you awful and it only reflects negatively on you if you don't improve.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t>Don't blame things pointed out during code review -- On someone else.</a:t>
            </a:r>
            <a:r>
              <a:rPr lang="en-US" sz="1200" baseline="0" dirty="0" smtClean="0"/>
              <a:t> </a:t>
            </a:r>
            <a:r>
              <a:rPr lang="en-US" sz="1200" dirty="0" smtClean="0"/>
              <a:t>If you are copy and pasting the code,</a:t>
            </a:r>
            <a:r>
              <a:rPr lang="en-US" sz="1200" baseline="0" dirty="0" smtClean="0"/>
              <a:t> you should be making improvements to original code. If changes are too time consuming and complex, make sure to create a ticket, put it in the backlog and consult with project manager for triaging them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smtClean="0"/>
              <a:t>Goal should be to leave the codebase in better state than what we found in the first place</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24</a:t>
            </a:fld>
            <a:endParaRPr lang="en-US"/>
          </a:p>
        </p:txBody>
      </p:sp>
    </p:spTree>
    <p:extLst>
      <p:ext uri="{BB962C8B-B14F-4D97-AF65-F5344CB8AC3E}">
        <p14:creationId xmlns:p14="http://schemas.microsoft.com/office/powerpoint/2010/main" val="1836150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t>
            </a:r>
            <a:r>
              <a:rPr lang="en-US" sz="1200" baseline="0" dirty="0" smtClean="0"/>
              <a:t> </a:t>
            </a:r>
            <a:r>
              <a:rPr lang="en-US" sz="1200" dirty="0" smtClean="0"/>
              <a:t>Don't ignore review comments - Follow-up if you need further explanation</a:t>
            </a:r>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Making smaller, self contained </a:t>
            </a:r>
            <a:r>
              <a:rPr lang="en-US" sz="1200" b="0" i="0" kern="1200" dirty="0" err="1" smtClean="0">
                <a:solidFill>
                  <a:schemeClr val="tx1"/>
                </a:solidFill>
                <a:effectLst/>
                <a:latin typeface="+mn-lt"/>
                <a:ea typeface="+mn-ea"/>
                <a:cs typeface="+mn-cs"/>
              </a:rPr>
              <a:t>MRs.</a:t>
            </a:r>
            <a:r>
              <a:rPr lang="en-US" dirty="0" smtClean="0"/>
              <a:t/>
            </a:r>
            <a:br>
              <a:rPr lang="en-US" dirty="0" smtClean="0"/>
            </a:b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Have a branching strategy and follow it.</a:t>
            </a:r>
            <a:r>
              <a:rPr lang="en-US" dirty="0" smtClean="0"/>
              <a:t/>
            </a:r>
            <a:br>
              <a:rPr lang="en-US" dirty="0" smtClean="0"/>
            </a:br>
            <a:r>
              <a:rPr lang="en-US" sz="1200" b="0" i="0" kern="1200" dirty="0" smtClean="0">
                <a:solidFill>
                  <a:schemeClr val="tx1"/>
                </a:solidFill>
                <a:effectLst/>
                <a:latin typeface="+mn-lt"/>
                <a:ea typeface="+mn-ea"/>
                <a:cs typeface="+mn-cs"/>
              </a:rPr>
              <a:t>- Be aggressive about getting to review early and often, and switch reviewers if people don't have time (while communicating as a team of course!)</a:t>
            </a:r>
          </a:p>
          <a:p>
            <a:r>
              <a:rPr lang="en-US" sz="1200" b="0" i="0" kern="1200" dirty="0" smtClean="0">
                <a:solidFill>
                  <a:schemeClr val="tx1"/>
                </a:solidFill>
                <a:effectLst/>
                <a:latin typeface="+mn-lt"/>
                <a:ea typeface="+mn-ea"/>
                <a:cs typeface="+mn-cs"/>
              </a:rPr>
              <a:t>Days instead of points</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25</a:t>
            </a:fld>
            <a:endParaRPr lang="en-US"/>
          </a:p>
        </p:txBody>
      </p:sp>
    </p:spTree>
    <p:extLst>
      <p:ext uri="{BB962C8B-B14F-4D97-AF65-F5344CB8AC3E}">
        <p14:creationId xmlns:p14="http://schemas.microsoft.com/office/powerpoint/2010/main" val="525196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1" dirty="0" smtClean="0"/>
              <a:t>Essential</a:t>
            </a:r>
            <a:r>
              <a:rPr lang="en-US" dirty="0" smtClean="0"/>
              <a:t>: Code review is an integral part of any software engineering team, irrespective of the team’s size and domain. Helps to catch bugs and unforeseen</a:t>
            </a:r>
            <a:r>
              <a:rPr lang="en-US" baseline="0" dirty="0" smtClean="0"/>
              <a:t> issues </a:t>
            </a:r>
            <a:r>
              <a:rPr lang="en-US" dirty="0" smtClean="0"/>
              <a:t>arising from integration with other modules. Saves time by making</a:t>
            </a:r>
            <a:r>
              <a:rPr lang="en-US" baseline="0" dirty="0" smtClean="0"/>
              <a:t> early fixes, learning opportunity and enforces a consistent coding styles</a:t>
            </a:r>
          </a:p>
          <a:p>
            <a:pPr marL="171450" indent="-171450">
              <a:buFont typeface="Arial" charset="0"/>
              <a:buChar char="•"/>
            </a:pPr>
            <a:r>
              <a:rPr lang="en-US" b="1" dirty="0" smtClean="0"/>
              <a:t>Learning</a:t>
            </a:r>
            <a:r>
              <a:rPr lang="en-US" dirty="0" smtClean="0"/>
              <a:t>: It provides a great way to educate team members through constant feedback cycles. Opportunity</a:t>
            </a:r>
            <a:r>
              <a:rPr lang="en-US" baseline="0" dirty="0" smtClean="0"/>
              <a:t> to distribute knowledge about ideal programming practices and software architecture. </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1" dirty="0" smtClean="0"/>
              <a:t>Documentation</a:t>
            </a:r>
            <a:r>
              <a:rPr lang="en-US" dirty="0" smtClean="0"/>
              <a:t>: Paves the way for documentation as code is written. Allow people</a:t>
            </a:r>
            <a:r>
              <a:rPr lang="en-US" baseline="0" dirty="0" smtClean="0"/>
              <a:t> to comment and have discussions that can be used for in-depth context for future references. Reviewer can also check for clear and informative MR description and comments for newly added classes and methods</a:t>
            </a:r>
            <a:endParaRPr lang="en-US" dirty="0" smtClean="0"/>
          </a:p>
          <a:p>
            <a:r>
              <a:rPr lang="en-US" b="1" dirty="0" smtClean="0"/>
              <a:t>* Stability</a:t>
            </a:r>
            <a:r>
              <a:rPr lang="en-US" dirty="0" smtClean="0"/>
              <a:t>: Properly executed code reviews produce secure and stable</a:t>
            </a:r>
            <a:r>
              <a:rPr lang="en-US" baseline="0" dirty="0" smtClean="0"/>
              <a:t> and</a:t>
            </a:r>
            <a:r>
              <a:rPr lang="en-US" dirty="0" smtClean="0"/>
              <a:t> adaptable code that results in end-user satisfaction in the long-term.</a:t>
            </a:r>
            <a:r>
              <a:rPr lang="en-US" baseline="0" dirty="0" smtClean="0"/>
              <a:t> Great way to verify if</a:t>
            </a:r>
            <a:r>
              <a:rPr lang="en-US" dirty="0" smtClean="0"/>
              <a:t> code is adaptable to variety of device and OSs and not just the selected</a:t>
            </a:r>
            <a:r>
              <a:rPr lang="en-US" baseline="0" dirty="0" smtClean="0"/>
              <a:t> subset..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2608385-B12B-6946-9135-B96355F10ABB}" type="slidenum">
              <a:rPr lang="en-US" smtClean="0"/>
              <a:t>26</a:t>
            </a:fld>
            <a:endParaRPr lang="en-US"/>
          </a:p>
        </p:txBody>
      </p:sp>
    </p:spTree>
    <p:extLst>
      <p:ext uri="{BB962C8B-B14F-4D97-AF65-F5344CB8AC3E}">
        <p14:creationId xmlns:p14="http://schemas.microsoft.com/office/powerpoint/2010/main" val="1938294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Vandalism public drinking lead</a:t>
            </a:r>
            <a:r>
              <a:rPr lang="en-US" sz="1200" b="0" i="0" kern="1200" baseline="0" dirty="0" smtClean="0">
                <a:solidFill>
                  <a:schemeClr val="tx1"/>
                </a:solidFill>
                <a:effectLst/>
                <a:latin typeface="+mn-lt"/>
                <a:ea typeface="+mn-ea"/>
                <a:cs typeface="+mn-cs"/>
              </a:rPr>
              <a:t> to more serious crimes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Don't leave "broken windows" (bad designs, wrong decisions, or poor code) unrepaired. Fix each one as soon as it is discovered</a:t>
            </a:r>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27</a:t>
            </a:fld>
            <a:endParaRPr lang="en-US"/>
          </a:p>
        </p:txBody>
      </p:sp>
    </p:spTree>
    <p:extLst>
      <p:ext uri="{BB962C8B-B14F-4D97-AF65-F5344CB8AC3E}">
        <p14:creationId xmlns:p14="http://schemas.microsoft.com/office/powerpoint/2010/main" val="419950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want to follow me on Twitter</a:t>
            </a:r>
          </a:p>
          <a:p>
            <a:r>
              <a:rPr lang="en-US" baseline="0" dirty="0" smtClean="0"/>
              <a:t>Link to my blog where I usually write about programming, travel and food</a:t>
            </a:r>
          </a:p>
          <a:p>
            <a:r>
              <a:rPr lang="en-US" baseline="0" dirty="0" smtClean="0"/>
              <a:t>Link to GitHub repository where I host open source libraries and my side projects</a:t>
            </a:r>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28</a:t>
            </a:fld>
            <a:endParaRPr lang="en-US"/>
          </a:p>
        </p:txBody>
      </p:sp>
    </p:spTree>
    <p:extLst>
      <p:ext uri="{BB962C8B-B14F-4D97-AF65-F5344CB8AC3E}">
        <p14:creationId xmlns:p14="http://schemas.microsoft.com/office/powerpoint/2010/main" val="280766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baseline="0" dirty="0" smtClean="0"/>
              <a:t>We are Wayfair and we are hiring, Some of our folks are here, for this conference. And here’s you can find us online and feel free to chat with us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0" dirty="0" smtClean="0"/>
          </a:p>
          <a:p>
            <a:pPr marL="171450" indent="-171450">
              <a:buFontTx/>
              <a:buChar char="-"/>
            </a:pPr>
            <a:r>
              <a:rPr lang="en-US" sz="1200" b="0" dirty="0" err="1" smtClean="0"/>
              <a:t>www.wayfaircareers.com</a:t>
            </a:r>
            <a:r>
              <a:rPr lang="en-US" sz="1200" b="0" dirty="0" smtClean="0"/>
              <a:t> is our official</a:t>
            </a:r>
            <a:r>
              <a:rPr lang="en-US" sz="1200" b="0" baseline="0" dirty="0" smtClean="0"/>
              <a:t> careers website where you can apply to jobs that you might be interested in</a:t>
            </a:r>
          </a:p>
          <a:p>
            <a:pPr marL="171450" indent="-171450">
              <a:buFontTx/>
              <a:buChar char="-"/>
            </a:pPr>
            <a:endParaRPr lang="en-US" sz="1200" b="0" baseline="0" dirty="0" smtClean="0"/>
          </a:p>
        </p:txBody>
      </p:sp>
      <p:sp>
        <p:nvSpPr>
          <p:cNvPr id="4" name="Slide Number Placeholder 3"/>
          <p:cNvSpPr>
            <a:spLocks noGrp="1"/>
          </p:cNvSpPr>
          <p:nvPr>
            <p:ph type="sldNum" sz="quarter" idx="10"/>
          </p:nvPr>
        </p:nvSpPr>
        <p:spPr/>
        <p:txBody>
          <a:bodyPr/>
          <a:lstStyle/>
          <a:p>
            <a:fld id="{22608385-B12B-6946-9135-B96355F10ABB}" type="slidenum">
              <a:rPr lang="en-US" smtClean="0"/>
              <a:t>29</a:t>
            </a:fld>
            <a:endParaRPr lang="en-US"/>
          </a:p>
        </p:txBody>
      </p:sp>
    </p:spTree>
    <p:extLst>
      <p:ext uri="{BB962C8B-B14F-4D97-AF65-F5344CB8AC3E}">
        <p14:creationId xmlns:p14="http://schemas.microsoft.com/office/powerpoint/2010/main" val="109792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t>to make sure code is thoroughly assessed and confidently deployed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An ecosystem promoting collaboration -- Leading to the sharing of technical expertise and domain knowledge among team members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fact it is so important that everybody should</a:t>
            </a:r>
            <a:r>
              <a:rPr lang="en-US" sz="1200" b="0" i="0" kern="1200" baseline="0" dirty="0" smtClean="0">
                <a:solidFill>
                  <a:schemeClr val="tx1"/>
                </a:solidFill>
                <a:effectLst/>
                <a:latin typeface="+mn-lt"/>
                <a:ea typeface="+mn-ea"/>
                <a:cs typeface="+mn-cs"/>
              </a:rPr>
              <a:t> be doing code reviews</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"review" my own code in the MR/PR tool before sending it to other developers.</a:t>
            </a:r>
          </a:p>
        </p:txBody>
      </p:sp>
      <p:sp>
        <p:nvSpPr>
          <p:cNvPr id="4" name="Slide Number Placeholder 3"/>
          <p:cNvSpPr>
            <a:spLocks noGrp="1"/>
          </p:cNvSpPr>
          <p:nvPr>
            <p:ph type="sldNum" sz="quarter" idx="10"/>
          </p:nvPr>
        </p:nvSpPr>
        <p:spPr/>
        <p:txBody>
          <a:bodyPr/>
          <a:lstStyle/>
          <a:p>
            <a:fld id="{22608385-B12B-6946-9135-B96355F10ABB}" type="slidenum">
              <a:rPr lang="en-US" smtClean="0"/>
              <a:t>3</a:t>
            </a:fld>
            <a:endParaRPr lang="en-US"/>
          </a:p>
        </p:txBody>
      </p:sp>
    </p:spTree>
    <p:extLst>
      <p:ext uri="{BB962C8B-B14F-4D97-AF65-F5344CB8AC3E}">
        <p14:creationId xmlns:p14="http://schemas.microsoft.com/office/powerpoint/2010/main" val="209020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could be multiple reviewers,</a:t>
            </a:r>
            <a:r>
              <a:rPr lang="en-US" baseline="0" dirty="0" smtClean="0"/>
              <a:t> but for the sake of example, we will assume the simplified case</a:t>
            </a:r>
          </a:p>
          <a:p>
            <a:r>
              <a:rPr lang="en-US" baseline="0" dirty="0" smtClean="0"/>
              <a:t>Split the image into individual components</a:t>
            </a:r>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4</a:t>
            </a:fld>
            <a:endParaRPr lang="en-US"/>
          </a:p>
        </p:txBody>
      </p:sp>
    </p:spTree>
    <p:extLst>
      <p:ext uri="{BB962C8B-B14F-4D97-AF65-F5344CB8AC3E}">
        <p14:creationId xmlns:p14="http://schemas.microsoft.com/office/powerpoint/2010/main" val="941663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A means to enforce quality standards -- And ensuring code conforms to code guidelines and</a:t>
            </a:r>
            <a:r>
              <a:rPr lang="en-US" baseline="0" dirty="0" smtClean="0"/>
              <a:t> style document</a:t>
            </a:r>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Preferred method would be to hook linters / code formatters up to the submission pipeline to make most of those kinds of changes unnecessary</a:t>
            </a:r>
          </a:p>
        </p:txBody>
      </p:sp>
      <p:sp>
        <p:nvSpPr>
          <p:cNvPr id="4" name="Slide Number Placeholder 3"/>
          <p:cNvSpPr>
            <a:spLocks noGrp="1"/>
          </p:cNvSpPr>
          <p:nvPr>
            <p:ph type="sldNum" sz="quarter" idx="10"/>
          </p:nvPr>
        </p:nvSpPr>
        <p:spPr/>
        <p:txBody>
          <a:bodyPr/>
          <a:lstStyle/>
          <a:p>
            <a:fld id="{22608385-B12B-6946-9135-B96355F10ABB}" type="slidenum">
              <a:rPr lang="en-US" smtClean="0"/>
              <a:t>6</a:t>
            </a:fld>
            <a:endParaRPr lang="en-US"/>
          </a:p>
        </p:txBody>
      </p:sp>
    </p:spTree>
    <p:extLst>
      <p:ext uri="{BB962C8B-B14F-4D97-AF65-F5344CB8AC3E}">
        <p14:creationId xmlns:p14="http://schemas.microsoft.com/office/powerpoint/2010/main" val="15694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 great platform for knowledge sharing -- With team members</a:t>
            </a:r>
          </a:p>
          <a:p>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Code reviews do not mean you are not trustworthy</a:t>
            </a:r>
            <a:r>
              <a:rPr lang="en-US" sz="1200" b="0" i="0" kern="1200" baseline="0" dirty="0" smtClean="0">
                <a:solidFill>
                  <a:schemeClr val="tx1"/>
                </a:solidFill>
                <a:effectLst/>
                <a:latin typeface="+mn-lt"/>
                <a:ea typeface="+mn-ea"/>
                <a:cs typeface="+mn-cs"/>
              </a:rPr>
              <a:t> </a:t>
            </a:r>
            <a:r>
              <a:rPr lang="mr-IN"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It’s just to make sure code is properly written, it provides learning opportunity and adheres to quality standards and guidelines</a:t>
            </a:r>
          </a:p>
          <a:p>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7</a:t>
            </a:fld>
            <a:endParaRPr lang="en-US"/>
          </a:p>
        </p:txBody>
      </p:sp>
    </p:spTree>
    <p:extLst>
      <p:ext uri="{BB962C8B-B14F-4D97-AF65-F5344CB8AC3E}">
        <p14:creationId xmlns:p14="http://schemas.microsoft.com/office/powerpoint/2010/main" val="1079277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it four eyed</a:t>
            </a:r>
            <a:endParaRPr lang="en-US" dirty="0"/>
          </a:p>
        </p:txBody>
      </p:sp>
      <p:sp>
        <p:nvSpPr>
          <p:cNvPr id="4" name="Slide Number Placeholder 3"/>
          <p:cNvSpPr>
            <a:spLocks noGrp="1"/>
          </p:cNvSpPr>
          <p:nvPr>
            <p:ph type="sldNum" sz="quarter" idx="10"/>
          </p:nvPr>
        </p:nvSpPr>
        <p:spPr/>
        <p:txBody>
          <a:bodyPr/>
          <a:lstStyle/>
          <a:p>
            <a:fld id="{22608385-B12B-6946-9135-B96355F10ABB}" type="slidenum">
              <a:rPr lang="en-US" smtClean="0"/>
              <a:t>8</a:t>
            </a:fld>
            <a:endParaRPr lang="en-US"/>
          </a:p>
        </p:txBody>
      </p:sp>
    </p:spTree>
    <p:extLst>
      <p:ext uri="{BB962C8B-B14F-4D97-AF65-F5344CB8AC3E}">
        <p14:creationId xmlns:p14="http://schemas.microsoft.com/office/powerpoint/2010/main" val="1226794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Does code adhere to standard</a:t>
            </a:r>
            <a:r>
              <a:rPr lang="en-US" baseline="0" dirty="0" smtClean="0"/>
              <a:t> coding practices</a:t>
            </a:r>
          </a:p>
          <a:p>
            <a:pPr marL="171450" indent="-171450">
              <a:buFont typeface="Arial" charset="0"/>
              <a:buChar char="•"/>
            </a:pPr>
            <a:r>
              <a:rPr lang="en-US" sz="1200" b="0" i="0" kern="1200" baseline="0" dirty="0" smtClean="0">
                <a:solidFill>
                  <a:schemeClr val="tx1"/>
                </a:solidFill>
                <a:effectLst/>
                <a:latin typeface="+mn-lt"/>
                <a:ea typeface="+mn-ea"/>
                <a:cs typeface="+mn-cs"/>
              </a:rPr>
              <a:t>Adding doc comments to the newly written piece of code</a:t>
            </a:r>
          </a:p>
          <a:p>
            <a:pPr marL="171450" indent="-171450">
              <a:buFont typeface="Arial" charset="0"/>
              <a:buChar char="•"/>
            </a:pPr>
            <a:r>
              <a:rPr lang="en-US" sz="1200" b="0" i="0" kern="1200" baseline="0" dirty="0" smtClean="0">
                <a:solidFill>
                  <a:schemeClr val="tx1"/>
                </a:solidFill>
                <a:effectLst/>
                <a:latin typeface="+mn-lt"/>
                <a:ea typeface="+mn-ea"/>
                <a:cs typeface="+mn-cs"/>
              </a:rPr>
              <a:t>Properly implementing underlying code architecture</a:t>
            </a:r>
          </a:p>
          <a:p>
            <a:pPr marL="171450" indent="-171450">
              <a:buFont typeface="Arial" charset="0"/>
              <a:buChar cha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Is code maintainable and adaptable -- Enough to handle all possible edge cases?</a:t>
            </a:r>
          </a:p>
        </p:txBody>
      </p:sp>
      <p:sp>
        <p:nvSpPr>
          <p:cNvPr id="4" name="Slide Number Placeholder 3"/>
          <p:cNvSpPr>
            <a:spLocks noGrp="1"/>
          </p:cNvSpPr>
          <p:nvPr>
            <p:ph type="sldNum" sz="quarter" idx="10"/>
          </p:nvPr>
        </p:nvSpPr>
        <p:spPr/>
        <p:txBody>
          <a:bodyPr/>
          <a:lstStyle/>
          <a:p>
            <a:fld id="{22608385-B12B-6946-9135-B96355F10ABB}" type="slidenum">
              <a:rPr lang="en-US" smtClean="0"/>
              <a:t>9</a:t>
            </a:fld>
            <a:endParaRPr lang="en-US"/>
          </a:p>
        </p:txBody>
      </p:sp>
    </p:spTree>
    <p:extLst>
      <p:ext uri="{BB962C8B-B14F-4D97-AF65-F5344CB8AC3E}">
        <p14:creationId xmlns:p14="http://schemas.microsoft.com/office/powerpoint/2010/main" val="708852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Assuming CI is setup, does this code break or fail any previously working and successful tests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Does code contain deprecated comments, necessary TODOs, and orphan sections?</a:t>
            </a:r>
          </a:p>
        </p:txBody>
      </p:sp>
      <p:sp>
        <p:nvSpPr>
          <p:cNvPr id="4" name="Slide Number Placeholder 3"/>
          <p:cNvSpPr>
            <a:spLocks noGrp="1"/>
          </p:cNvSpPr>
          <p:nvPr>
            <p:ph type="sldNum" sz="quarter" idx="10"/>
          </p:nvPr>
        </p:nvSpPr>
        <p:spPr/>
        <p:txBody>
          <a:bodyPr/>
          <a:lstStyle/>
          <a:p>
            <a:fld id="{22608385-B12B-6946-9135-B96355F10ABB}" type="slidenum">
              <a:rPr lang="en-US" smtClean="0"/>
              <a:t>10</a:t>
            </a:fld>
            <a:endParaRPr lang="en-US"/>
          </a:p>
        </p:txBody>
      </p:sp>
    </p:spTree>
    <p:extLst>
      <p:ext uri="{BB962C8B-B14F-4D97-AF65-F5344CB8AC3E}">
        <p14:creationId xmlns:p14="http://schemas.microsoft.com/office/powerpoint/2010/main" val="1740643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487D7E1-961E-4342-9F37-3C003CD48DB6}" type="datetime1">
              <a:rPr lang="en-US" smtClean="0"/>
              <a:t>6/14/18</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8" name="Picture 7"/>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76502" y="-134470"/>
            <a:ext cx="2667287" cy="1082488"/>
          </a:xfrm>
          <a:prstGeom prst="rect">
            <a:avLst/>
          </a:prstGeom>
        </p:spPr>
      </p:pic>
      <p:pic>
        <p:nvPicPr>
          <p:cNvPr id="12" name="Picture 11"/>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096" y="6272784"/>
            <a:ext cx="2445751" cy="585308"/>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ED074C-C2FC-3D49-AFC6-BCD31A698ABE}" type="datetime1">
              <a:rPr lang="en-US" smtClean="0"/>
              <a:t>6/14/18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27085D-78D9-1E44-AE9C-E0715663C833}" type="datetime1">
              <a:rPr lang="en-US" smtClean="0"/>
              <a:t>6/14/18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69FF0C-6EC0-0141-B39E-6B620996DF8F}" type="datetime1">
              <a:rPr lang="en-US" smtClean="0"/>
              <a:t>6/14/18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a:t>‹#›</a:t>
            </a:fld>
            <a:endParaRPr lang="en-US"/>
          </a:p>
        </p:txBody>
      </p:sp>
      <p:pic>
        <p:nvPicPr>
          <p:cNvPr id="9" name="Picture 8"/>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74352" y="-137160"/>
            <a:ext cx="2667287" cy="1082488"/>
          </a:xfrm>
          <a:prstGeom prst="rect">
            <a:avLst/>
          </a:prstGeom>
        </p:spPr>
      </p:pic>
      <p:pic>
        <p:nvPicPr>
          <p:cNvPr id="10" name="Picture 9"/>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0177" y="6272784"/>
            <a:ext cx="2445367" cy="585216"/>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588C819-8417-FF4E-9527-3C04B6CE9D09}" type="datetime1">
              <a:rPr lang="en-US" smtClean="0"/>
              <a:t>6/14/18</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DB741-7FB6-5A42-84B1-BC6EB91EB980}" type="datetime1">
              <a:rPr lang="en-US" smtClean="0"/>
              <a:t>6/14/18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2A5B989-3B30-244F-B593-8B012D0D9DF3}" type="datetime1">
              <a:rPr lang="en-US" smtClean="0"/>
              <a:t>6/14/18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7FD7AA4-FE51-A944-80F9-C97146CDF6F0}" type="datetime1">
              <a:rPr lang="en-US" smtClean="0"/>
              <a:t>6/14/18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03B9C5-D2CB-AB41-844F-38FDE8700038}" type="datetime1">
              <a:rPr lang="en-US" smtClean="0"/>
              <a:t>6/14/18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12A077A-6F0E-B349-91F6-0BA2E19107B3}" type="datetime1">
              <a:rPr lang="en-US" smtClean="0"/>
              <a:t>6/14/18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89DF24F-DFE4-AA48-A015-1E2B1EC506DD}" type="datetime1">
              <a:rPr lang="en-US" smtClean="0"/>
              <a:t>6/14/18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F94F203-B5E9-BF4A-92A1-DD4B749FF48D}" type="datetime1">
              <a:rPr lang="en-US" smtClean="0"/>
              <a:t>6/14/18</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 Id="rId3" Type="http://schemas.openxmlformats.org/officeDocument/2006/relationships/image" Target="../media/image32.tiff"/></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jayeshkawli.ghost.io/"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jpeg"/><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tiff"/><Relationship Id="rId6"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1681" y="1474942"/>
            <a:ext cx="8361229" cy="2098226"/>
          </a:xfrm>
        </p:spPr>
        <p:txBody>
          <a:bodyPr/>
          <a:lstStyle/>
          <a:p>
            <a:r>
              <a:rPr lang="en-US" sz="4400" b="1" dirty="0"/>
              <a:t>Code Reviews </a:t>
            </a:r>
            <a:r>
              <a:rPr lang="en-US" sz="4400" b="1" dirty="0" smtClean="0"/>
              <a:t>- Establishing </a:t>
            </a:r>
            <a:r>
              <a:rPr lang="en-US" sz="4400" b="1" dirty="0"/>
              <a:t>a Quality </a:t>
            </a:r>
            <a:r>
              <a:rPr lang="en-US" sz="4400" b="1" dirty="0" smtClean="0"/>
              <a:t>Culture</a:t>
            </a:r>
            <a:r>
              <a:rPr lang="en-US" sz="4400" dirty="0" smtClean="0"/>
              <a:t/>
            </a:r>
            <a:br>
              <a:rPr lang="en-US" sz="4400" dirty="0" smtClean="0"/>
            </a:br>
            <a:endParaRPr lang="en-US" sz="4400" dirty="0"/>
          </a:p>
        </p:txBody>
      </p:sp>
      <p:sp>
        <p:nvSpPr>
          <p:cNvPr id="4" name="TextBox 3"/>
          <p:cNvSpPr txBox="1"/>
          <p:nvPr/>
        </p:nvSpPr>
        <p:spPr>
          <a:xfrm>
            <a:off x="4397721" y="3532890"/>
            <a:ext cx="3369147" cy="1123384"/>
          </a:xfrm>
          <a:prstGeom prst="rect">
            <a:avLst/>
          </a:prstGeom>
          <a:noFill/>
        </p:spPr>
        <p:txBody>
          <a:bodyPr wrap="square" rtlCol="0">
            <a:spAutoFit/>
          </a:bodyPr>
          <a:lstStyle/>
          <a:p>
            <a:r>
              <a:rPr lang="en-US" sz="2400" dirty="0" smtClean="0"/>
              <a:t>        Jayesh Kawli</a:t>
            </a:r>
          </a:p>
          <a:p>
            <a:pPr algn="ctr"/>
            <a:r>
              <a:rPr lang="en-US" sz="2000" dirty="0" smtClean="0"/>
              <a:t>iOS Developer @Wayfair</a:t>
            </a:r>
          </a:p>
          <a:p>
            <a:pPr algn="ctr"/>
            <a:r>
              <a:rPr lang="en-US" sz="2300" dirty="0" smtClean="0"/>
              <a:t>       </a:t>
            </a:r>
            <a:r>
              <a:rPr lang="en-US" dirty="0" smtClean="0"/>
              <a:t>@jayeshkawli</a:t>
            </a:r>
            <a:endParaRPr lang="mr-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413" y="4338084"/>
            <a:ext cx="338072" cy="274320"/>
          </a:xfrm>
          <a:prstGeom prst="rect">
            <a:avLst/>
          </a:prstGeom>
        </p:spPr>
      </p:pic>
      <p:sp>
        <p:nvSpPr>
          <p:cNvPr id="8" name="Slide Number Placeholder 7"/>
          <p:cNvSpPr>
            <a:spLocks noGrp="1"/>
          </p:cNvSpPr>
          <p:nvPr>
            <p:ph type="sldNum" sz="quarter" idx="12"/>
          </p:nvPr>
        </p:nvSpPr>
        <p:spPr/>
        <p:txBody>
          <a:bodyPr/>
          <a:lstStyle/>
          <a:p>
            <a:fld id="{69E57DC2-970A-4B3E-BB1C-7A09969E49DF}" type="slidenum">
              <a:rPr lang="en-US" smtClean="0"/>
              <a:pPr/>
              <a:t>1</a:t>
            </a:fld>
            <a:endParaRPr lang="en-US" dirty="0"/>
          </a:p>
        </p:txBody>
      </p:sp>
      <p:pic>
        <p:nvPicPr>
          <p:cNvPr id="3" name="Pictur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1748" y="3601105"/>
            <a:ext cx="261851" cy="320040"/>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5578" y="3602148"/>
            <a:ext cx="261851" cy="320040"/>
          </a:xfrm>
          <a:prstGeom prst="rect">
            <a:avLst/>
          </a:prstGeom>
        </p:spPr>
      </p:pic>
    </p:spTree>
    <p:extLst>
      <p:ext uri="{BB962C8B-B14F-4D97-AF65-F5344CB8AC3E}">
        <p14:creationId xmlns:p14="http://schemas.microsoft.com/office/powerpoint/2010/main" val="1999350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a:t>Key factors in code review</a:t>
            </a:r>
          </a:p>
        </p:txBody>
      </p:sp>
      <p:sp>
        <p:nvSpPr>
          <p:cNvPr id="3" name="Content Placeholder 2"/>
          <p:cNvSpPr>
            <a:spLocks noGrp="1"/>
          </p:cNvSpPr>
          <p:nvPr>
            <p:ph idx="1"/>
          </p:nvPr>
        </p:nvSpPr>
        <p:spPr>
          <a:xfrm>
            <a:off x="1371600" y="1463040"/>
            <a:ext cx="9601200" cy="4413325"/>
          </a:xfrm>
        </p:spPr>
        <p:txBody>
          <a:bodyPr>
            <a:normAutofit/>
          </a:bodyPr>
          <a:lstStyle/>
          <a:p>
            <a:r>
              <a:rPr lang="en-US" sz="2800" dirty="0" smtClean="0"/>
              <a:t>Is </a:t>
            </a:r>
            <a:r>
              <a:rPr lang="en-US" sz="2800" dirty="0"/>
              <a:t>this code tested to a reasonable extent</a:t>
            </a:r>
            <a:r>
              <a:rPr lang="en-US" sz="2800" dirty="0" smtClean="0"/>
              <a:t>?</a:t>
            </a:r>
          </a:p>
          <a:p>
            <a:endParaRPr lang="en-US" sz="2800" dirty="0" smtClean="0"/>
          </a:p>
          <a:p>
            <a:endParaRPr lang="en-US" sz="2800" dirty="0"/>
          </a:p>
          <a:p>
            <a:r>
              <a:rPr lang="en-US" sz="2800" dirty="0" smtClean="0"/>
              <a:t>Does code contain redundancy?</a:t>
            </a: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10</a:t>
            </a:fld>
            <a:endParaRPr lang="en-US"/>
          </a:p>
        </p:txBody>
      </p:sp>
    </p:spTree>
    <p:extLst>
      <p:ext uri="{BB962C8B-B14F-4D97-AF65-F5344CB8AC3E}">
        <p14:creationId xmlns:p14="http://schemas.microsoft.com/office/powerpoint/2010/main" val="12294092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176" y="365760"/>
            <a:ext cx="7543800" cy="658368"/>
          </a:xfrm>
        </p:spPr>
        <p:txBody>
          <a:bodyPr>
            <a:normAutofit fontScale="90000"/>
          </a:bodyPr>
          <a:lstStyle/>
          <a:p>
            <a:pPr algn="ctr"/>
            <a:r>
              <a:rPr lang="en-US" b="1" dirty="0" smtClean="0"/>
              <a:t>Code Review - Examples</a:t>
            </a:r>
            <a:endParaRPr lang="en-US" b="1" dirty="0"/>
          </a:p>
        </p:txBody>
      </p:sp>
      <p:pic>
        <p:nvPicPr>
          <p:cNvPr id="9" name="Picture 8"/>
          <p:cNvPicPr>
            <a:picLocks noChangeAspect="1"/>
          </p:cNvPicPr>
          <p:nvPr/>
        </p:nvPicPr>
        <p:blipFill>
          <a:blip r:embed="rId2"/>
          <a:stretch>
            <a:fillRect/>
          </a:stretch>
        </p:blipFill>
        <p:spPr>
          <a:xfrm>
            <a:off x="3098022" y="694943"/>
            <a:ext cx="6503177" cy="6503177"/>
          </a:xfrm>
          <a:prstGeom prst="rect">
            <a:avLst/>
          </a:prstGeom>
        </p:spPr>
      </p:pic>
      <p:sp>
        <p:nvSpPr>
          <p:cNvPr id="10" name="Slide Number Placeholder 9"/>
          <p:cNvSpPr>
            <a:spLocks noGrp="1"/>
          </p:cNvSpPr>
          <p:nvPr>
            <p:ph type="sldNum" sz="quarter" idx="12"/>
          </p:nvPr>
        </p:nvSpPr>
        <p:spPr/>
        <p:txBody>
          <a:bodyPr/>
          <a:lstStyle/>
          <a:p>
            <a:fld id="{69E57DC2-970A-4B3E-BB1C-7A09969E49DF}" type="slidenum">
              <a:rPr lang="en-US" smtClean="0"/>
              <a:t>11</a:t>
            </a:fld>
            <a:endParaRPr lang="en-US"/>
          </a:p>
        </p:txBody>
      </p:sp>
    </p:spTree>
    <p:extLst>
      <p:ext uri="{BB962C8B-B14F-4D97-AF65-F5344CB8AC3E}">
        <p14:creationId xmlns:p14="http://schemas.microsoft.com/office/powerpoint/2010/main" val="334139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smtClean="0"/>
              <a:t>Code Style</a:t>
            </a:r>
            <a:endParaRPr lang="en-US" b="1" dirty="0"/>
          </a:p>
        </p:txBody>
      </p:sp>
      <p:sp>
        <p:nvSpPr>
          <p:cNvPr id="6" name="Slide Number Placeholder 5"/>
          <p:cNvSpPr>
            <a:spLocks noGrp="1"/>
          </p:cNvSpPr>
          <p:nvPr>
            <p:ph type="sldNum" sz="quarter" idx="12"/>
          </p:nvPr>
        </p:nvSpPr>
        <p:spPr/>
        <p:txBody>
          <a:bodyPr/>
          <a:lstStyle/>
          <a:p>
            <a:fld id="{69E57DC2-970A-4B3E-BB1C-7A09969E49DF}" type="slidenum">
              <a:rPr lang="en-US" smtClean="0"/>
              <a:t>12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3992573"/>
            <a:ext cx="9715500" cy="2006600"/>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68182" y="1515326"/>
            <a:ext cx="9700846" cy="1425374"/>
          </a:xfrm>
        </p:spPr>
      </p:pic>
    </p:spTree>
    <p:extLst>
      <p:ext uri="{BB962C8B-B14F-4D97-AF65-F5344CB8AC3E}">
        <p14:creationId xmlns:p14="http://schemas.microsoft.com/office/powerpoint/2010/main" val="1614312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3079376" cy="658906"/>
          </a:xfrm>
        </p:spPr>
        <p:txBody>
          <a:bodyPr>
            <a:normAutofit fontScale="90000"/>
          </a:bodyPr>
          <a:lstStyle/>
          <a:p>
            <a:r>
              <a:rPr lang="en-US" b="1" smtClean="0"/>
              <a:t>Performance</a:t>
            </a:r>
            <a:br>
              <a:rPr lang="en-US" b="1" smtClean="0"/>
            </a:br>
            <a:endParaRPr lang="en-US" b="1"/>
          </a:p>
        </p:txBody>
      </p:sp>
      <p:sp>
        <p:nvSpPr>
          <p:cNvPr id="6" name="Slide Number Placeholder 5"/>
          <p:cNvSpPr>
            <a:spLocks noGrp="1"/>
          </p:cNvSpPr>
          <p:nvPr>
            <p:ph type="sldNum" sz="quarter" idx="12"/>
          </p:nvPr>
        </p:nvSpPr>
        <p:spPr/>
        <p:txBody>
          <a:bodyPr/>
          <a:lstStyle/>
          <a:p>
            <a:fld id="{69E57DC2-970A-4B3E-BB1C-7A09969E49DF}" type="slidenum">
              <a:rPr lang="en-US" smtClean="0"/>
              <a:t>13</a:t>
            </a:fld>
            <a:endParaRPr lang="en-US"/>
          </a:p>
        </p:txBody>
      </p:sp>
      <p:sp>
        <p:nvSpPr>
          <p:cNvPr id="8" name="TextBox 7"/>
          <p:cNvSpPr txBox="1"/>
          <p:nvPr/>
        </p:nvSpPr>
        <p:spPr>
          <a:xfrm>
            <a:off x="4356847" y="277023"/>
            <a:ext cx="806823" cy="830997"/>
          </a:xfrm>
          <a:prstGeom prst="rect">
            <a:avLst/>
          </a:prstGeom>
          <a:noFill/>
        </p:spPr>
        <p:txBody>
          <a:bodyPr wrap="square" rtlCol="0">
            <a:spAutoFit/>
          </a:bodyPr>
          <a:lstStyle/>
          <a:p>
            <a:r>
              <a:rPr lang="en-US" sz="4800" dirty="0" smtClean="0"/>
              <a:t>💪</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8" y="4188657"/>
            <a:ext cx="10591800" cy="1231900"/>
          </a:xfrm>
          <a:prstGeom prst="rect">
            <a:avLst/>
          </a:prstGeom>
        </p:spPr>
      </p:pic>
      <p:pic>
        <p:nvPicPr>
          <p:cNvPr id="9" name="Content Placeholder 8"/>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71598" y="1765832"/>
            <a:ext cx="10455810" cy="1313543"/>
          </a:xfrm>
        </p:spPr>
      </p:pic>
    </p:spTree>
    <p:extLst>
      <p:ext uri="{BB962C8B-B14F-4D97-AF65-F5344CB8AC3E}">
        <p14:creationId xmlns:p14="http://schemas.microsoft.com/office/powerpoint/2010/main" val="675029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2371165" cy="658906"/>
          </a:xfrm>
        </p:spPr>
        <p:txBody>
          <a:bodyPr>
            <a:normAutofit fontScale="90000"/>
          </a:bodyPr>
          <a:lstStyle/>
          <a:p>
            <a:r>
              <a:rPr lang="en-US" b="1" smtClean="0"/>
              <a:t>Testability</a:t>
            </a:r>
            <a:endParaRPr lang="en-US" b="1"/>
          </a:p>
        </p:txBody>
      </p:sp>
      <p:sp>
        <p:nvSpPr>
          <p:cNvPr id="6" name="Slide Number Placeholder 5"/>
          <p:cNvSpPr>
            <a:spLocks noGrp="1"/>
          </p:cNvSpPr>
          <p:nvPr>
            <p:ph type="sldNum" sz="quarter" idx="12"/>
          </p:nvPr>
        </p:nvSpPr>
        <p:spPr/>
        <p:txBody>
          <a:bodyPr/>
          <a:lstStyle/>
          <a:p>
            <a:fld id="{69E57DC2-970A-4B3E-BB1C-7A09969E49DF}" type="slidenum">
              <a:rPr lang="en-US" smtClean="0"/>
              <a:t>14</a:t>
            </a:fld>
            <a:endParaRPr lang="en-US"/>
          </a:p>
        </p:txBody>
      </p:sp>
      <p:pic>
        <p:nvPicPr>
          <p:cNvPr id="9" name="Picture 8"/>
          <p:cNvPicPr>
            <a:picLocks noChangeAspect="1"/>
          </p:cNvPicPr>
          <p:nvPr/>
        </p:nvPicPr>
        <p:blipFill>
          <a:blip r:embed="rId3"/>
          <a:stretch>
            <a:fillRect/>
          </a:stretch>
        </p:blipFill>
        <p:spPr>
          <a:xfrm>
            <a:off x="3836895" y="419845"/>
            <a:ext cx="545353" cy="545353"/>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55482" y="1504856"/>
            <a:ext cx="8915400" cy="1701800"/>
          </a:xfr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342" y="3746315"/>
            <a:ext cx="10858500" cy="1803400"/>
          </a:xfrm>
          <a:prstGeom prst="rect">
            <a:avLst/>
          </a:prstGeom>
        </p:spPr>
      </p:pic>
    </p:spTree>
    <p:extLst>
      <p:ext uri="{BB962C8B-B14F-4D97-AF65-F5344CB8AC3E}">
        <p14:creationId xmlns:p14="http://schemas.microsoft.com/office/powerpoint/2010/main" val="14113840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2891118" cy="658906"/>
          </a:xfrm>
        </p:spPr>
        <p:txBody>
          <a:bodyPr>
            <a:normAutofit fontScale="90000"/>
          </a:bodyPr>
          <a:lstStyle/>
          <a:p>
            <a:r>
              <a:rPr lang="en-US" b="1" smtClean="0"/>
              <a:t>Architecture</a:t>
            </a:r>
            <a:endParaRPr lang="en-US" b="1"/>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0" y="1562009"/>
            <a:ext cx="8255000" cy="2184400"/>
          </a:xfrm>
        </p:spPr>
      </p:pic>
      <p:sp>
        <p:nvSpPr>
          <p:cNvPr id="6" name="Slide Number Placeholder 5"/>
          <p:cNvSpPr>
            <a:spLocks noGrp="1"/>
          </p:cNvSpPr>
          <p:nvPr>
            <p:ph type="sldNum" sz="quarter" idx="12"/>
          </p:nvPr>
        </p:nvSpPr>
        <p:spPr/>
        <p:txBody>
          <a:bodyPr/>
          <a:lstStyle/>
          <a:p>
            <a:fld id="{69E57DC2-970A-4B3E-BB1C-7A09969E49DF}" type="slidenum">
              <a:rPr lang="en-US" smtClean="0"/>
              <a:t>15</a:t>
            </a:fld>
            <a:endParaRPr lang="en-US"/>
          </a:p>
        </p:txBody>
      </p:sp>
      <p:sp>
        <p:nvSpPr>
          <p:cNvPr id="8" name="TextBox 7"/>
          <p:cNvSpPr txBox="1"/>
          <p:nvPr/>
        </p:nvSpPr>
        <p:spPr>
          <a:xfrm>
            <a:off x="4262718" y="277023"/>
            <a:ext cx="833717" cy="830997"/>
          </a:xfrm>
          <a:prstGeom prst="rect">
            <a:avLst/>
          </a:prstGeom>
          <a:noFill/>
        </p:spPr>
        <p:txBody>
          <a:bodyPr wrap="square" rtlCol="0">
            <a:spAutoFit/>
          </a:bodyPr>
          <a:lstStyle/>
          <a:p>
            <a:r>
              <a:rPr lang="en-US" sz="4800" smtClean="0"/>
              <a:t>🏗</a:t>
            </a:r>
            <a:endParaRPr lang="en-US" sz="480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4579470"/>
            <a:ext cx="8864600" cy="1155700"/>
          </a:xfrm>
          <a:prstGeom prst="rect">
            <a:avLst/>
          </a:prstGeom>
        </p:spPr>
      </p:pic>
    </p:spTree>
    <p:extLst>
      <p:ext uri="{BB962C8B-B14F-4D97-AF65-F5344CB8AC3E}">
        <p14:creationId xmlns:p14="http://schemas.microsoft.com/office/powerpoint/2010/main" val="14006383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smtClean="0"/>
              <a:t>Discussion</a:t>
            </a:r>
            <a:endParaRPr lang="en-US" b="1" dirty="0"/>
          </a:p>
        </p:txBody>
      </p:sp>
      <p:sp>
        <p:nvSpPr>
          <p:cNvPr id="6" name="Slide Number Placeholder 5"/>
          <p:cNvSpPr>
            <a:spLocks noGrp="1"/>
          </p:cNvSpPr>
          <p:nvPr>
            <p:ph type="sldNum" sz="quarter" idx="12"/>
          </p:nvPr>
        </p:nvSpPr>
        <p:spPr/>
        <p:txBody>
          <a:bodyPr/>
          <a:lstStyle/>
          <a:p>
            <a:fld id="{69E57DC2-970A-4B3E-BB1C-7A09969E49DF}" type="slidenum">
              <a:rPr lang="en-US" smtClean="0"/>
              <a:t>16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082" y="1867648"/>
            <a:ext cx="11374280" cy="3430494"/>
          </a:xfrm>
          <a:prstGeom prst="rect">
            <a:avLst/>
          </a:prstGeom>
        </p:spPr>
      </p:pic>
    </p:spTree>
    <p:extLst>
      <p:ext uri="{BB962C8B-B14F-4D97-AF65-F5344CB8AC3E}">
        <p14:creationId xmlns:p14="http://schemas.microsoft.com/office/powerpoint/2010/main" val="273234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176" y="365760"/>
            <a:ext cx="7543800" cy="658368"/>
          </a:xfrm>
        </p:spPr>
        <p:txBody>
          <a:bodyPr>
            <a:normAutofit fontScale="90000"/>
          </a:bodyPr>
          <a:lstStyle/>
          <a:p>
            <a:pPr algn="ctr"/>
            <a:r>
              <a:rPr lang="en-US" b="1" dirty="0" smtClean="0"/>
              <a:t>Do’s and Don’ts of Code </a:t>
            </a:r>
            <a:r>
              <a:rPr lang="en-US" b="1" dirty="0"/>
              <a:t>R</a:t>
            </a:r>
            <a:r>
              <a:rPr lang="en-US" b="1" dirty="0" smtClean="0"/>
              <a:t>eview</a:t>
            </a:r>
            <a:endParaRPr lang="en-US" b="1" dirty="0"/>
          </a:p>
        </p:txBody>
      </p:sp>
      <p:pic>
        <p:nvPicPr>
          <p:cNvPr id="5" name="Picture 4"/>
          <p:cNvPicPr>
            <a:picLocks noChangeAspect="1"/>
          </p:cNvPicPr>
          <p:nvPr/>
        </p:nvPicPr>
        <p:blipFill>
          <a:blip r:embed="rId2"/>
          <a:stretch>
            <a:fillRect/>
          </a:stretch>
        </p:blipFill>
        <p:spPr>
          <a:xfrm>
            <a:off x="6952129" y="2230047"/>
            <a:ext cx="2716306" cy="2687255"/>
          </a:xfrm>
          <a:prstGeom prst="rect">
            <a:avLst/>
          </a:prstGeom>
        </p:spPr>
      </p:pic>
      <p:pic>
        <p:nvPicPr>
          <p:cNvPr id="6" name="Picture 5"/>
          <p:cNvPicPr>
            <a:picLocks noChangeAspect="1"/>
          </p:cNvPicPr>
          <p:nvPr/>
        </p:nvPicPr>
        <p:blipFill>
          <a:blip r:embed="rId3"/>
          <a:stretch>
            <a:fillRect/>
          </a:stretch>
        </p:blipFill>
        <p:spPr>
          <a:xfrm>
            <a:off x="2846668" y="2228966"/>
            <a:ext cx="2717399" cy="2688336"/>
          </a:xfrm>
          <a:prstGeom prst="rect">
            <a:avLst/>
          </a:prstGeom>
        </p:spPr>
      </p:pic>
      <p:sp>
        <p:nvSpPr>
          <p:cNvPr id="3" name="Slide Number Placeholder 2"/>
          <p:cNvSpPr>
            <a:spLocks noGrp="1"/>
          </p:cNvSpPr>
          <p:nvPr>
            <p:ph type="sldNum" sz="quarter" idx="12"/>
          </p:nvPr>
        </p:nvSpPr>
        <p:spPr/>
        <p:txBody>
          <a:bodyPr/>
          <a:lstStyle/>
          <a:p>
            <a:fld id="{69E57DC2-970A-4B3E-BB1C-7A09969E49DF}" type="slidenum">
              <a:rPr lang="en-US" smtClean="0"/>
              <a:t>17</a:t>
            </a:fld>
            <a:endParaRPr lang="en-US"/>
          </a:p>
        </p:txBody>
      </p:sp>
    </p:spTree>
    <p:extLst>
      <p:ext uri="{BB962C8B-B14F-4D97-AF65-F5344CB8AC3E}">
        <p14:creationId xmlns:p14="http://schemas.microsoft.com/office/powerpoint/2010/main" val="8400433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smtClean="0"/>
              <a:t>Do’s </a:t>
            </a:r>
            <a:r>
              <a:rPr lang="en-US" b="1" dirty="0"/>
              <a:t>for a </a:t>
            </a:r>
            <a:r>
              <a:rPr lang="en-US" b="1" dirty="0" smtClean="0"/>
              <a:t>Code </a:t>
            </a:r>
            <a:r>
              <a:rPr lang="en-US" b="1" dirty="0"/>
              <a:t>R</a:t>
            </a:r>
            <a:r>
              <a:rPr lang="en-US" b="1" dirty="0" smtClean="0"/>
              <a:t>eviewer</a:t>
            </a:r>
            <a:endParaRPr lang="en-US" b="1" dirty="0"/>
          </a:p>
        </p:txBody>
      </p:sp>
      <p:sp>
        <p:nvSpPr>
          <p:cNvPr id="3" name="Content Placeholder 2"/>
          <p:cNvSpPr>
            <a:spLocks noGrp="1"/>
          </p:cNvSpPr>
          <p:nvPr>
            <p:ph idx="1"/>
          </p:nvPr>
        </p:nvSpPr>
        <p:spPr>
          <a:xfrm>
            <a:off x="1371600" y="1543722"/>
            <a:ext cx="9697428" cy="4117489"/>
          </a:xfrm>
        </p:spPr>
        <p:txBody>
          <a:bodyPr>
            <a:normAutofit/>
          </a:bodyPr>
          <a:lstStyle/>
          <a:p>
            <a:r>
              <a:rPr lang="en-US" sz="2800" dirty="0" smtClean="0"/>
              <a:t>Be </a:t>
            </a:r>
            <a:r>
              <a:rPr lang="en-US" sz="2800" dirty="0"/>
              <a:t>prepared to elaborate </a:t>
            </a:r>
            <a:r>
              <a:rPr lang="en-US" sz="2800" dirty="0" smtClean="0"/>
              <a:t>on review comments</a:t>
            </a:r>
          </a:p>
          <a:p>
            <a:endParaRPr lang="en-US" sz="2800" dirty="0" smtClean="0"/>
          </a:p>
          <a:p>
            <a:endParaRPr lang="en-US" sz="2800" dirty="0" smtClean="0"/>
          </a:p>
          <a:p>
            <a:r>
              <a:rPr lang="en-US" sz="2800" dirty="0"/>
              <a:t>Be </a:t>
            </a:r>
            <a:r>
              <a:rPr lang="en-US" sz="2800" dirty="0" smtClean="0"/>
              <a:t>professional, respectful, </a:t>
            </a:r>
            <a:r>
              <a:rPr lang="en-US" sz="2800" dirty="0"/>
              <a:t>and understanding </a:t>
            </a:r>
            <a:r>
              <a:rPr lang="en-US" sz="2800" dirty="0" smtClean="0"/>
              <a:t>towards the reviewee</a:t>
            </a:r>
          </a:p>
          <a:p>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18</a:t>
            </a:fld>
            <a:endParaRPr lang="en-US"/>
          </a:p>
        </p:txBody>
      </p:sp>
      <p:pic>
        <p:nvPicPr>
          <p:cNvPr id="5" name="Picture 4"/>
          <p:cNvPicPr>
            <a:picLocks noChangeAspect="1"/>
          </p:cNvPicPr>
          <p:nvPr/>
        </p:nvPicPr>
        <p:blipFill>
          <a:blip r:embed="rId3"/>
          <a:stretch>
            <a:fillRect/>
          </a:stretch>
        </p:blipFill>
        <p:spPr>
          <a:xfrm>
            <a:off x="6961469" y="379302"/>
            <a:ext cx="636120" cy="629316"/>
          </a:xfrm>
          <a:prstGeom prst="rect">
            <a:avLst/>
          </a:prstGeom>
        </p:spPr>
      </p:pic>
      <p:pic>
        <p:nvPicPr>
          <p:cNvPr id="6" name="Picture 5"/>
          <p:cNvPicPr>
            <a:picLocks noChangeAspect="1"/>
          </p:cNvPicPr>
          <p:nvPr/>
        </p:nvPicPr>
        <p:blipFill>
          <a:blip r:embed="rId4"/>
          <a:stretch>
            <a:fillRect/>
          </a:stretch>
        </p:blipFill>
        <p:spPr>
          <a:xfrm flipH="1">
            <a:off x="9646054" y="1021975"/>
            <a:ext cx="1249656" cy="1866153"/>
          </a:xfrm>
          <a:prstGeom prst="rect">
            <a:avLst/>
          </a:prstGeom>
        </p:spPr>
      </p:pic>
    </p:spTree>
    <p:extLst>
      <p:ext uri="{BB962C8B-B14F-4D97-AF65-F5344CB8AC3E}">
        <p14:creationId xmlns:p14="http://schemas.microsoft.com/office/powerpoint/2010/main" val="17311020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smtClean="0"/>
              <a:t>Do’s </a:t>
            </a:r>
            <a:r>
              <a:rPr lang="en-US" b="1" dirty="0"/>
              <a:t>for a </a:t>
            </a:r>
            <a:r>
              <a:rPr lang="en-US" b="1" dirty="0" smtClean="0"/>
              <a:t>Code </a:t>
            </a:r>
            <a:r>
              <a:rPr lang="en-US" b="1" dirty="0"/>
              <a:t>R</a:t>
            </a:r>
            <a:r>
              <a:rPr lang="en-US" b="1" dirty="0" smtClean="0"/>
              <a:t>eviewer</a:t>
            </a:r>
            <a:endParaRPr lang="en-US" b="1" dirty="0"/>
          </a:p>
        </p:txBody>
      </p:sp>
      <p:sp>
        <p:nvSpPr>
          <p:cNvPr id="3" name="Content Placeholder 2"/>
          <p:cNvSpPr>
            <a:spLocks noGrp="1"/>
          </p:cNvSpPr>
          <p:nvPr>
            <p:ph idx="1"/>
          </p:nvPr>
        </p:nvSpPr>
        <p:spPr>
          <a:xfrm>
            <a:off x="1371600" y="1530275"/>
            <a:ext cx="9601200" cy="4117489"/>
          </a:xfrm>
        </p:spPr>
        <p:txBody>
          <a:bodyPr>
            <a:normAutofit/>
          </a:bodyPr>
          <a:lstStyle/>
          <a:p>
            <a:r>
              <a:rPr lang="en-US" sz="2800" dirty="0" smtClean="0"/>
              <a:t>Get </a:t>
            </a:r>
            <a:r>
              <a:rPr lang="en-US" sz="2800" dirty="0"/>
              <a:t>acquainted with standard coding and style </a:t>
            </a:r>
            <a:r>
              <a:rPr lang="en-US" sz="2800" dirty="0" smtClean="0"/>
              <a:t>guidelines</a:t>
            </a:r>
            <a:endParaRPr lang="en-US" sz="2800" dirty="0"/>
          </a:p>
          <a:p>
            <a:endParaRPr lang="en-US" sz="2800" dirty="0" smtClean="0"/>
          </a:p>
          <a:p>
            <a:endParaRPr lang="en-US" sz="2800" dirty="0"/>
          </a:p>
          <a:p>
            <a:r>
              <a:rPr lang="en-US" sz="2800" dirty="0"/>
              <a:t>Feel free to collaborate with other code </a:t>
            </a:r>
            <a:r>
              <a:rPr lang="en-US" sz="2800" dirty="0" smtClean="0"/>
              <a:t>reviewers</a:t>
            </a: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19</a:t>
            </a:fld>
            <a:endParaRPr lang="en-US"/>
          </a:p>
        </p:txBody>
      </p:sp>
      <p:pic>
        <p:nvPicPr>
          <p:cNvPr id="5" name="Picture 4"/>
          <p:cNvPicPr>
            <a:picLocks noChangeAspect="1"/>
          </p:cNvPicPr>
          <p:nvPr/>
        </p:nvPicPr>
        <p:blipFill>
          <a:blip r:embed="rId3"/>
          <a:stretch>
            <a:fillRect/>
          </a:stretch>
        </p:blipFill>
        <p:spPr>
          <a:xfrm>
            <a:off x="6961469" y="379302"/>
            <a:ext cx="636120" cy="629316"/>
          </a:xfrm>
          <a:prstGeom prst="rect">
            <a:avLst/>
          </a:prstGeom>
        </p:spPr>
      </p:pic>
      <p:pic>
        <p:nvPicPr>
          <p:cNvPr id="6" name="Picture 5"/>
          <p:cNvPicPr>
            <a:picLocks noChangeAspect="1"/>
          </p:cNvPicPr>
          <p:nvPr/>
        </p:nvPicPr>
        <p:blipFill>
          <a:blip r:embed="rId4"/>
          <a:stretch>
            <a:fillRect/>
          </a:stretch>
        </p:blipFill>
        <p:spPr>
          <a:xfrm flipH="1">
            <a:off x="9646920" y="2804604"/>
            <a:ext cx="1249656" cy="1866153"/>
          </a:xfrm>
          <a:prstGeom prst="rect">
            <a:avLst/>
          </a:prstGeom>
        </p:spPr>
      </p:pic>
    </p:spTree>
    <p:extLst>
      <p:ext uri="{BB962C8B-B14F-4D97-AF65-F5344CB8AC3E}">
        <p14:creationId xmlns:p14="http://schemas.microsoft.com/office/powerpoint/2010/main" val="1246502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11972"/>
            <a:ext cx="9601200" cy="658368"/>
          </a:xfrm>
        </p:spPr>
        <p:txBody>
          <a:bodyPr>
            <a:normAutofit fontScale="90000"/>
          </a:bodyPr>
          <a:lstStyle/>
          <a:p>
            <a:pPr algn="ctr"/>
            <a:r>
              <a:rPr lang="en-US" b="1" dirty="0" smtClean="0"/>
              <a:t>What is Code Review?</a:t>
            </a:r>
            <a:br>
              <a:rPr lang="en-US" b="1" dirty="0" smtClean="0"/>
            </a:b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989" y="970340"/>
            <a:ext cx="6373906" cy="5018002"/>
          </a:xfrm>
          <a:prstGeom prst="rect">
            <a:avLst/>
          </a:prstGeom>
        </p:spPr>
      </p:pic>
      <p:sp>
        <p:nvSpPr>
          <p:cNvPr id="5" name="Slide Number Placeholder 4"/>
          <p:cNvSpPr>
            <a:spLocks noGrp="1"/>
          </p:cNvSpPr>
          <p:nvPr>
            <p:ph type="sldNum" sz="quarter" idx="12"/>
          </p:nvPr>
        </p:nvSpPr>
        <p:spPr/>
        <p:txBody>
          <a:bodyPr/>
          <a:lstStyle/>
          <a:p>
            <a:fld id="{69E57DC2-970A-4B3E-BB1C-7A09969E49DF}" type="slidenum">
              <a:rPr lang="en-US" smtClean="0"/>
              <a:t>2</a:t>
            </a:fld>
            <a:endParaRPr lang="en-US" dirty="0"/>
          </a:p>
        </p:txBody>
      </p:sp>
      <p:sp>
        <p:nvSpPr>
          <p:cNvPr id="3" name="Rectangle 2"/>
          <p:cNvSpPr/>
          <p:nvPr/>
        </p:nvSpPr>
        <p:spPr>
          <a:xfrm>
            <a:off x="5916707" y="3671046"/>
            <a:ext cx="658905" cy="457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5265" y="3795806"/>
            <a:ext cx="548640" cy="315468"/>
          </a:xfrm>
          <a:prstGeom prst="rect">
            <a:avLst/>
          </a:prstGeom>
        </p:spPr>
      </p:pic>
    </p:spTree>
    <p:extLst>
      <p:ext uri="{BB962C8B-B14F-4D97-AF65-F5344CB8AC3E}">
        <p14:creationId xmlns:p14="http://schemas.microsoft.com/office/powerpoint/2010/main" val="578235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smtClean="0"/>
              <a:t>Do’s </a:t>
            </a:r>
            <a:r>
              <a:rPr lang="en-US" b="1" dirty="0"/>
              <a:t>for a </a:t>
            </a:r>
            <a:r>
              <a:rPr lang="en-US" b="1" dirty="0" smtClean="0"/>
              <a:t>Code </a:t>
            </a:r>
            <a:r>
              <a:rPr lang="en-US" b="1" dirty="0"/>
              <a:t>R</a:t>
            </a:r>
            <a:r>
              <a:rPr lang="en-US" b="1" dirty="0" smtClean="0"/>
              <a:t>eviewee</a:t>
            </a:r>
            <a:endParaRPr lang="en-US" b="1" dirty="0"/>
          </a:p>
        </p:txBody>
      </p:sp>
      <p:sp>
        <p:nvSpPr>
          <p:cNvPr id="3" name="Content Placeholder 2"/>
          <p:cNvSpPr>
            <a:spLocks noGrp="1"/>
          </p:cNvSpPr>
          <p:nvPr>
            <p:ph idx="1"/>
          </p:nvPr>
        </p:nvSpPr>
        <p:spPr>
          <a:xfrm>
            <a:off x="1371600" y="1463040"/>
            <a:ext cx="9601200" cy="4399878"/>
          </a:xfrm>
        </p:spPr>
        <p:txBody>
          <a:bodyPr>
            <a:normAutofit/>
          </a:bodyPr>
          <a:lstStyle/>
          <a:p>
            <a:r>
              <a:rPr lang="en-US" sz="2800" dirty="0" smtClean="0"/>
              <a:t>Complete the </a:t>
            </a:r>
            <a:r>
              <a:rPr lang="en-US" sz="2800" dirty="0"/>
              <a:t>merge </a:t>
            </a:r>
            <a:r>
              <a:rPr lang="en-US" sz="2800" dirty="0" smtClean="0"/>
              <a:t>request with all the necessary details</a:t>
            </a:r>
          </a:p>
          <a:p>
            <a:endParaRPr lang="en-US" sz="2800" dirty="0" smtClean="0"/>
          </a:p>
          <a:p>
            <a:endParaRPr lang="en-US" sz="2800" dirty="0" smtClean="0"/>
          </a:p>
          <a:p>
            <a:r>
              <a:rPr lang="en-US" sz="2800" dirty="0"/>
              <a:t>Make sure to </a:t>
            </a:r>
            <a:r>
              <a:rPr lang="en-US" sz="2800" dirty="0" smtClean="0"/>
              <a:t>fix merge conflicts</a:t>
            </a:r>
          </a:p>
          <a:p>
            <a:endParaRPr lang="en-US" sz="2800" dirty="0" smtClean="0"/>
          </a:p>
          <a:p>
            <a:endParaRPr lang="en-US" sz="2800" dirty="0"/>
          </a:p>
          <a:p>
            <a:r>
              <a:rPr lang="en-US" sz="2800" dirty="0" smtClean="0"/>
              <a:t>Locally run </a:t>
            </a:r>
            <a:r>
              <a:rPr lang="en-US" sz="2800" dirty="0"/>
              <a:t>the code </a:t>
            </a:r>
            <a:r>
              <a:rPr lang="en-US" sz="2800" dirty="0" smtClean="0"/>
              <a:t>with </a:t>
            </a:r>
            <a:r>
              <a:rPr lang="en-US" sz="2800" dirty="0"/>
              <a:t>tests and </a:t>
            </a:r>
            <a:r>
              <a:rPr lang="en-US" sz="2800" dirty="0" smtClean="0"/>
              <a:t>linter</a:t>
            </a:r>
          </a:p>
        </p:txBody>
      </p:sp>
      <p:sp>
        <p:nvSpPr>
          <p:cNvPr id="4" name="Slide Number Placeholder 3"/>
          <p:cNvSpPr>
            <a:spLocks noGrp="1"/>
          </p:cNvSpPr>
          <p:nvPr>
            <p:ph type="sldNum" sz="quarter" idx="12"/>
          </p:nvPr>
        </p:nvSpPr>
        <p:spPr/>
        <p:txBody>
          <a:bodyPr/>
          <a:lstStyle/>
          <a:p>
            <a:fld id="{69E57DC2-970A-4B3E-BB1C-7A09969E49DF}" type="slidenum">
              <a:rPr lang="en-US" smtClean="0"/>
              <a:t>20</a:t>
            </a:fld>
            <a:endParaRPr lang="en-US"/>
          </a:p>
        </p:txBody>
      </p:sp>
      <p:pic>
        <p:nvPicPr>
          <p:cNvPr id="5" name="Picture 4"/>
          <p:cNvPicPr>
            <a:picLocks noChangeAspect="1"/>
          </p:cNvPicPr>
          <p:nvPr/>
        </p:nvPicPr>
        <p:blipFill>
          <a:blip r:embed="rId3"/>
          <a:stretch>
            <a:fillRect/>
          </a:stretch>
        </p:blipFill>
        <p:spPr>
          <a:xfrm>
            <a:off x="6974916" y="379302"/>
            <a:ext cx="636120" cy="62931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9281160" y="2465070"/>
            <a:ext cx="2229367" cy="1932118"/>
          </a:xfrm>
          <a:prstGeom prst="rect">
            <a:avLst/>
          </a:prstGeom>
        </p:spPr>
      </p:pic>
    </p:spTree>
    <p:extLst>
      <p:ext uri="{BB962C8B-B14F-4D97-AF65-F5344CB8AC3E}">
        <p14:creationId xmlns:p14="http://schemas.microsoft.com/office/powerpoint/2010/main" val="524461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smtClean="0"/>
              <a:t>Do’s </a:t>
            </a:r>
            <a:r>
              <a:rPr lang="en-US" b="1" dirty="0"/>
              <a:t>for a </a:t>
            </a:r>
            <a:r>
              <a:rPr lang="en-US" b="1" dirty="0" smtClean="0"/>
              <a:t>Code </a:t>
            </a:r>
            <a:r>
              <a:rPr lang="en-US" b="1" dirty="0"/>
              <a:t>R</a:t>
            </a:r>
            <a:r>
              <a:rPr lang="en-US" b="1" dirty="0" smtClean="0"/>
              <a:t>eviewee</a:t>
            </a:r>
            <a:endParaRPr lang="en-US" b="1" dirty="0"/>
          </a:p>
        </p:txBody>
      </p:sp>
      <p:sp>
        <p:nvSpPr>
          <p:cNvPr id="3" name="Content Placeholder 2"/>
          <p:cNvSpPr>
            <a:spLocks noGrp="1"/>
          </p:cNvSpPr>
          <p:nvPr>
            <p:ph idx="1"/>
          </p:nvPr>
        </p:nvSpPr>
        <p:spPr>
          <a:xfrm>
            <a:off x="1371600" y="1463040"/>
            <a:ext cx="9601200" cy="3915784"/>
          </a:xfrm>
        </p:spPr>
        <p:txBody>
          <a:bodyPr>
            <a:normAutofit/>
          </a:bodyPr>
          <a:lstStyle/>
          <a:p>
            <a:r>
              <a:rPr lang="en-US" sz="2800" dirty="0" smtClean="0"/>
              <a:t>Be mindful to suggestions </a:t>
            </a:r>
            <a:r>
              <a:rPr lang="en-US" sz="2800" dirty="0"/>
              <a:t>from the last </a:t>
            </a:r>
            <a:r>
              <a:rPr lang="en-US" sz="2800" dirty="0" smtClean="0"/>
              <a:t>review</a:t>
            </a:r>
          </a:p>
          <a:p>
            <a:endParaRPr lang="en-US" sz="2800" dirty="0" smtClean="0"/>
          </a:p>
          <a:p>
            <a:endParaRPr lang="en-US" sz="2800" dirty="0" smtClean="0"/>
          </a:p>
          <a:p>
            <a:r>
              <a:rPr lang="en-US" sz="2800" dirty="0" smtClean="0"/>
              <a:t>Supply the </a:t>
            </a:r>
            <a:r>
              <a:rPr lang="en-US" sz="2800" dirty="0"/>
              <a:t>merge request </a:t>
            </a:r>
            <a:r>
              <a:rPr lang="en-US" sz="2800" dirty="0" smtClean="0"/>
              <a:t>with annotations </a:t>
            </a:r>
            <a:r>
              <a:rPr lang="en-US" sz="2800" dirty="0"/>
              <a:t>and inline code </a:t>
            </a:r>
            <a:r>
              <a:rPr lang="en-US" sz="2800" dirty="0" smtClean="0"/>
              <a:t>comments</a:t>
            </a: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21</a:t>
            </a:fld>
            <a:endParaRPr lang="en-US"/>
          </a:p>
        </p:txBody>
      </p:sp>
      <p:pic>
        <p:nvPicPr>
          <p:cNvPr id="5" name="Picture 4"/>
          <p:cNvPicPr>
            <a:picLocks noChangeAspect="1"/>
          </p:cNvPicPr>
          <p:nvPr/>
        </p:nvPicPr>
        <p:blipFill>
          <a:blip r:embed="rId3"/>
          <a:stretch>
            <a:fillRect/>
          </a:stretch>
        </p:blipFill>
        <p:spPr>
          <a:xfrm>
            <a:off x="6974916" y="379302"/>
            <a:ext cx="636120" cy="62931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9281160" y="793466"/>
            <a:ext cx="2229367" cy="1932118"/>
          </a:xfrm>
          <a:prstGeom prst="rect">
            <a:avLst/>
          </a:prstGeom>
        </p:spPr>
      </p:pic>
    </p:spTree>
    <p:extLst>
      <p:ext uri="{BB962C8B-B14F-4D97-AF65-F5344CB8AC3E}">
        <p14:creationId xmlns:p14="http://schemas.microsoft.com/office/powerpoint/2010/main" val="1971980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smtClean="0"/>
              <a:t>Don’ts </a:t>
            </a:r>
            <a:r>
              <a:rPr lang="en-US" b="1" dirty="0"/>
              <a:t>for a </a:t>
            </a:r>
            <a:r>
              <a:rPr lang="en-US" b="1" dirty="0" smtClean="0"/>
              <a:t>Code Reviewer </a:t>
            </a:r>
            <a:endParaRPr lang="en-US" b="1" dirty="0"/>
          </a:p>
        </p:txBody>
      </p:sp>
      <p:sp>
        <p:nvSpPr>
          <p:cNvPr id="3" name="Content Placeholder 2"/>
          <p:cNvSpPr>
            <a:spLocks noGrp="1"/>
          </p:cNvSpPr>
          <p:nvPr>
            <p:ph idx="1"/>
          </p:nvPr>
        </p:nvSpPr>
        <p:spPr>
          <a:xfrm>
            <a:off x="1371600" y="1463040"/>
            <a:ext cx="9601200" cy="4063701"/>
          </a:xfrm>
        </p:spPr>
        <p:txBody>
          <a:bodyPr>
            <a:normAutofit/>
          </a:bodyPr>
          <a:lstStyle/>
          <a:p>
            <a:r>
              <a:rPr lang="en-US" sz="2800" dirty="0"/>
              <a:t>Don't delay </a:t>
            </a:r>
            <a:r>
              <a:rPr lang="en-US" sz="2800" dirty="0" smtClean="0"/>
              <a:t>code reviews</a:t>
            </a:r>
          </a:p>
          <a:p>
            <a:endParaRPr lang="en-US" sz="2800" dirty="0" smtClean="0"/>
          </a:p>
          <a:p>
            <a:endParaRPr lang="en-US" sz="2800" dirty="0" smtClean="0"/>
          </a:p>
          <a:p>
            <a:r>
              <a:rPr lang="en-US" sz="2800" dirty="0"/>
              <a:t>Don't use your code reviews </a:t>
            </a:r>
            <a:r>
              <a:rPr lang="en-US" sz="2800" dirty="0" smtClean="0"/>
              <a:t>as a medium to </a:t>
            </a:r>
            <a:r>
              <a:rPr lang="en-US" sz="2800" dirty="0"/>
              <a:t>discourage </a:t>
            </a:r>
            <a:r>
              <a:rPr lang="en-US" sz="2800" dirty="0" smtClean="0"/>
              <a:t>fellow developers</a:t>
            </a:r>
          </a:p>
          <a:p>
            <a:endParaRPr lang="en-US" sz="2800" dirty="0"/>
          </a:p>
          <a:p>
            <a:endParaRPr lang="en-US" sz="2800" dirty="0" smtClean="0"/>
          </a:p>
          <a:p>
            <a:endParaRPr lang="en-US" sz="2800" dirty="0"/>
          </a:p>
          <a:p>
            <a:endParaRPr lang="en-US" sz="2800" dirty="0" smtClean="0"/>
          </a:p>
          <a:p>
            <a:endParaRPr lang="en-US" sz="2800" dirty="0"/>
          </a:p>
          <a:p>
            <a:endParaRPr lang="en-US" sz="2800" dirty="0" smtClean="0"/>
          </a:p>
        </p:txBody>
      </p:sp>
      <p:sp>
        <p:nvSpPr>
          <p:cNvPr id="4" name="Slide Number Placeholder 3"/>
          <p:cNvSpPr>
            <a:spLocks noGrp="1"/>
          </p:cNvSpPr>
          <p:nvPr>
            <p:ph type="sldNum" sz="quarter" idx="12"/>
          </p:nvPr>
        </p:nvSpPr>
        <p:spPr/>
        <p:txBody>
          <a:bodyPr/>
          <a:lstStyle/>
          <a:p>
            <a:fld id="{69E57DC2-970A-4B3E-BB1C-7A09969E49DF}" type="slidenum">
              <a:rPr lang="en-US" smtClean="0"/>
              <a:t>22</a:t>
            </a:fld>
            <a:endParaRPr lang="en-US" dirty="0"/>
          </a:p>
        </p:txBody>
      </p:sp>
      <p:pic>
        <p:nvPicPr>
          <p:cNvPr id="6" name="Picture 5"/>
          <p:cNvPicPr>
            <a:picLocks noChangeAspect="1"/>
          </p:cNvPicPr>
          <p:nvPr/>
        </p:nvPicPr>
        <p:blipFill>
          <a:blip r:embed="rId3"/>
          <a:stretch>
            <a:fillRect/>
          </a:stretch>
        </p:blipFill>
        <p:spPr>
          <a:xfrm>
            <a:off x="7355542" y="391039"/>
            <a:ext cx="637757" cy="630936"/>
          </a:xfrm>
          <a:prstGeom prst="rect">
            <a:avLst/>
          </a:prstGeom>
        </p:spPr>
      </p:pic>
      <p:pic>
        <p:nvPicPr>
          <p:cNvPr id="7" name="Picture 6"/>
          <p:cNvPicPr>
            <a:picLocks noChangeAspect="1"/>
          </p:cNvPicPr>
          <p:nvPr/>
        </p:nvPicPr>
        <p:blipFill>
          <a:blip r:embed="rId4"/>
          <a:stretch>
            <a:fillRect/>
          </a:stretch>
        </p:blipFill>
        <p:spPr>
          <a:xfrm flipH="1">
            <a:off x="9646920" y="1051560"/>
            <a:ext cx="1249656" cy="1866153"/>
          </a:xfrm>
          <a:prstGeom prst="rect">
            <a:avLst/>
          </a:prstGeom>
        </p:spPr>
      </p:pic>
    </p:spTree>
    <p:extLst>
      <p:ext uri="{BB962C8B-B14F-4D97-AF65-F5344CB8AC3E}">
        <p14:creationId xmlns:p14="http://schemas.microsoft.com/office/powerpoint/2010/main" val="14856688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smtClean="0"/>
              <a:t>Don’ts </a:t>
            </a:r>
            <a:r>
              <a:rPr lang="en-US" b="1" dirty="0"/>
              <a:t>for a </a:t>
            </a:r>
            <a:r>
              <a:rPr lang="en-US" b="1" dirty="0" smtClean="0"/>
              <a:t>Code </a:t>
            </a:r>
            <a:r>
              <a:rPr lang="en-US" b="1" dirty="0"/>
              <a:t>R</a:t>
            </a:r>
            <a:r>
              <a:rPr lang="en-US" b="1" dirty="0" smtClean="0"/>
              <a:t>eviewer</a:t>
            </a:r>
            <a:endParaRPr lang="en-US" b="1" dirty="0"/>
          </a:p>
        </p:txBody>
      </p:sp>
      <p:sp>
        <p:nvSpPr>
          <p:cNvPr id="3" name="Content Placeholder 2"/>
          <p:cNvSpPr>
            <a:spLocks noGrp="1"/>
          </p:cNvSpPr>
          <p:nvPr>
            <p:ph idx="1"/>
          </p:nvPr>
        </p:nvSpPr>
        <p:spPr>
          <a:xfrm>
            <a:off x="1371600" y="1463040"/>
            <a:ext cx="9601200" cy="4494007"/>
          </a:xfrm>
        </p:spPr>
        <p:txBody>
          <a:bodyPr>
            <a:normAutofit/>
          </a:bodyPr>
          <a:lstStyle/>
          <a:p>
            <a:r>
              <a:rPr lang="en-US" sz="2800" dirty="0" smtClean="0"/>
              <a:t>Don't apply </a:t>
            </a:r>
            <a:r>
              <a:rPr lang="en-US" sz="2800" dirty="0"/>
              <a:t>instant, </a:t>
            </a:r>
            <a:r>
              <a:rPr lang="en-US" sz="2800" dirty="0" smtClean="0"/>
              <a:t>rubber-stamped approval</a:t>
            </a:r>
          </a:p>
          <a:p>
            <a:endParaRPr lang="en-US" sz="2800" dirty="0" smtClean="0"/>
          </a:p>
          <a:p>
            <a:endParaRPr lang="en-US" sz="2800" dirty="0"/>
          </a:p>
          <a:p>
            <a:r>
              <a:rPr lang="en-US" sz="2800" dirty="0" smtClean="0"/>
              <a:t>Don’t sacrifice quality for the sake of development pace </a:t>
            </a:r>
          </a:p>
          <a:p>
            <a:endParaRPr lang="en-US" sz="2800" dirty="0"/>
          </a:p>
          <a:p>
            <a:endParaRPr lang="en-US" sz="2800" dirty="0" smtClean="0"/>
          </a:p>
          <a:p>
            <a:endParaRPr lang="en-US" sz="2800" dirty="0"/>
          </a:p>
          <a:p>
            <a:endParaRPr lang="en-US" sz="2800" dirty="0" smtClean="0"/>
          </a:p>
          <a:p>
            <a:endParaRPr lang="en-US" sz="2800" dirty="0"/>
          </a:p>
          <a:p>
            <a:endParaRPr lang="en-US" sz="2800" dirty="0" smtClean="0"/>
          </a:p>
        </p:txBody>
      </p:sp>
      <p:sp>
        <p:nvSpPr>
          <p:cNvPr id="4" name="Slide Number Placeholder 3"/>
          <p:cNvSpPr>
            <a:spLocks noGrp="1"/>
          </p:cNvSpPr>
          <p:nvPr>
            <p:ph type="sldNum" sz="quarter" idx="12"/>
          </p:nvPr>
        </p:nvSpPr>
        <p:spPr/>
        <p:txBody>
          <a:bodyPr/>
          <a:lstStyle/>
          <a:p>
            <a:fld id="{69E57DC2-970A-4B3E-BB1C-7A09969E49DF}" type="slidenum">
              <a:rPr lang="en-US" smtClean="0"/>
              <a:t>23</a:t>
            </a:fld>
            <a:endParaRPr lang="en-US" dirty="0"/>
          </a:p>
        </p:txBody>
      </p:sp>
      <p:pic>
        <p:nvPicPr>
          <p:cNvPr id="6" name="Picture 5"/>
          <p:cNvPicPr>
            <a:picLocks noChangeAspect="1"/>
          </p:cNvPicPr>
          <p:nvPr/>
        </p:nvPicPr>
        <p:blipFill>
          <a:blip r:embed="rId3"/>
          <a:stretch>
            <a:fillRect/>
          </a:stretch>
        </p:blipFill>
        <p:spPr>
          <a:xfrm>
            <a:off x="7355542" y="391039"/>
            <a:ext cx="637757" cy="630936"/>
          </a:xfrm>
          <a:prstGeom prst="rect">
            <a:avLst/>
          </a:prstGeom>
        </p:spPr>
      </p:pic>
      <p:pic>
        <p:nvPicPr>
          <p:cNvPr id="7" name="Picture 6"/>
          <p:cNvPicPr>
            <a:picLocks noChangeAspect="1"/>
          </p:cNvPicPr>
          <p:nvPr/>
        </p:nvPicPr>
        <p:blipFill>
          <a:blip r:embed="rId4"/>
          <a:stretch>
            <a:fillRect/>
          </a:stretch>
        </p:blipFill>
        <p:spPr>
          <a:xfrm flipH="1">
            <a:off x="9646920" y="1051560"/>
            <a:ext cx="1249656" cy="1866153"/>
          </a:xfrm>
          <a:prstGeom prst="rect">
            <a:avLst/>
          </a:prstGeom>
        </p:spPr>
      </p:pic>
    </p:spTree>
    <p:extLst>
      <p:ext uri="{BB962C8B-B14F-4D97-AF65-F5344CB8AC3E}">
        <p14:creationId xmlns:p14="http://schemas.microsoft.com/office/powerpoint/2010/main" val="20027738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smtClean="0"/>
              <a:t>Don’ts </a:t>
            </a:r>
            <a:r>
              <a:rPr lang="en-US" b="1" dirty="0"/>
              <a:t>for a </a:t>
            </a:r>
            <a:r>
              <a:rPr lang="en-US" b="1" dirty="0" smtClean="0"/>
              <a:t>Code </a:t>
            </a:r>
            <a:r>
              <a:rPr lang="en-US" b="1" dirty="0"/>
              <a:t>R</a:t>
            </a:r>
            <a:r>
              <a:rPr lang="en-US" b="1" dirty="0" smtClean="0"/>
              <a:t>eviewee</a:t>
            </a:r>
            <a:endParaRPr lang="en-US" b="1" dirty="0"/>
          </a:p>
        </p:txBody>
      </p:sp>
      <p:sp>
        <p:nvSpPr>
          <p:cNvPr id="3" name="Content Placeholder 2"/>
          <p:cNvSpPr>
            <a:spLocks noGrp="1"/>
          </p:cNvSpPr>
          <p:nvPr>
            <p:ph idx="1"/>
          </p:nvPr>
        </p:nvSpPr>
        <p:spPr>
          <a:xfrm>
            <a:off x="1371600" y="1463040"/>
            <a:ext cx="9601200" cy="3727525"/>
          </a:xfrm>
        </p:spPr>
        <p:txBody>
          <a:bodyPr>
            <a:normAutofit/>
          </a:bodyPr>
          <a:lstStyle/>
          <a:p>
            <a:r>
              <a:rPr lang="en-US" sz="2800" dirty="0"/>
              <a:t>Don't take code reviews </a:t>
            </a:r>
            <a:r>
              <a:rPr lang="en-US" sz="2800" dirty="0" smtClean="0"/>
              <a:t>personally</a:t>
            </a:r>
          </a:p>
          <a:p>
            <a:endParaRPr lang="en-US" sz="2800" dirty="0" smtClean="0"/>
          </a:p>
          <a:p>
            <a:endParaRPr lang="en-US" sz="2800" dirty="0"/>
          </a:p>
          <a:p>
            <a:r>
              <a:rPr lang="en-US" sz="2800" dirty="0"/>
              <a:t>Don't blame things pointed out during code </a:t>
            </a:r>
            <a:r>
              <a:rPr lang="en-US" sz="2800" dirty="0" smtClean="0"/>
              <a:t>review</a:t>
            </a: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24</a:t>
            </a:fld>
            <a:endParaRPr lang="en-US" dirty="0"/>
          </a:p>
        </p:txBody>
      </p:sp>
      <p:pic>
        <p:nvPicPr>
          <p:cNvPr id="5" name="Picture 4"/>
          <p:cNvPicPr>
            <a:picLocks noChangeAspect="1"/>
          </p:cNvPicPr>
          <p:nvPr/>
        </p:nvPicPr>
        <p:blipFill>
          <a:blip r:embed="rId3"/>
          <a:stretch>
            <a:fillRect/>
          </a:stretch>
        </p:blipFill>
        <p:spPr>
          <a:xfrm>
            <a:off x="7409330" y="391039"/>
            <a:ext cx="637757" cy="63093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9281160" y="1051560"/>
            <a:ext cx="2229367" cy="1932118"/>
          </a:xfrm>
          <a:prstGeom prst="rect">
            <a:avLst/>
          </a:prstGeom>
        </p:spPr>
      </p:pic>
    </p:spTree>
    <p:extLst>
      <p:ext uri="{BB962C8B-B14F-4D97-AF65-F5344CB8AC3E}">
        <p14:creationId xmlns:p14="http://schemas.microsoft.com/office/powerpoint/2010/main" val="8436453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smtClean="0"/>
              <a:t>Don’ts </a:t>
            </a:r>
            <a:r>
              <a:rPr lang="en-US" b="1" dirty="0"/>
              <a:t>for a </a:t>
            </a:r>
            <a:r>
              <a:rPr lang="en-US" b="1" dirty="0" smtClean="0"/>
              <a:t>Code </a:t>
            </a:r>
            <a:r>
              <a:rPr lang="en-US" b="1" dirty="0"/>
              <a:t>R</a:t>
            </a:r>
            <a:r>
              <a:rPr lang="en-US" b="1" dirty="0" smtClean="0"/>
              <a:t>eviewee</a:t>
            </a:r>
            <a:endParaRPr lang="en-US" b="1" dirty="0"/>
          </a:p>
        </p:txBody>
      </p:sp>
      <p:sp>
        <p:nvSpPr>
          <p:cNvPr id="3" name="Content Placeholder 2"/>
          <p:cNvSpPr>
            <a:spLocks noGrp="1"/>
          </p:cNvSpPr>
          <p:nvPr>
            <p:ph idx="1"/>
          </p:nvPr>
        </p:nvSpPr>
        <p:spPr>
          <a:xfrm>
            <a:off x="1371600" y="1463040"/>
            <a:ext cx="9601200" cy="3727525"/>
          </a:xfrm>
        </p:spPr>
        <p:txBody>
          <a:bodyPr>
            <a:normAutofit/>
          </a:bodyPr>
          <a:lstStyle/>
          <a:p>
            <a:r>
              <a:rPr lang="en-US" sz="2800" dirty="0" smtClean="0"/>
              <a:t>Don't ignore </a:t>
            </a:r>
            <a:r>
              <a:rPr lang="en-US" sz="2800" dirty="0"/>
              <a:t>review </a:t>
            </a:r>
            <a:r>
              <a:rPr lang="en-US" sz="2800" dirty="0" smtClean="0"/>
              <a:t>comments</a:t>
            </a:r>
          </a:p>
          <a:p>
            <a:endParaRPr lang="en-US" sz="2800" dirty="0" smtClean="0"/>
          </a:p>
          <a:p>
            <a:endParaRPr lang="en-US" sz="2800" dirty="0"/>
          </a:p>
          <a:p>
            <a:r>
              <a:rPr lang="en-US" sz="2800" dirty="0"/>
              <a:t>Don't </a:t>
            </a:r>
            <a:r>
              <a:rPr lang="en-US" sz="2800" dirty="0" smtClean="0"/>
              <a:t>place </a:t>
            </a:r>
            <a:r>
              <a:rPr lang="en-US" sz="2800" dirty="0"/>
              <a:t>too much code </a:t>
            </a:r>
            <a:r>
              <a:rPr lang="en-US" sz="2800" dirty="0" smtClean="0"/>
              <a:t>in for </a:t>
            </a:r>
            <a:r>
              <a:rPr lang="en-US" sz="2800" dirty="0"/>
              <a:t>a review at once </a:t>
            </a:r>
          </a:p>
        </p:txBody>
      </p:sp>
      <p:sp>
        <p:nvSpPr>
          <p:cNvPr id="4" name="Slide Number Placeholder 3"/>
          <p:cNvSpPr>
            <a:spLocks noGrp="1"/>
          </p:cNvSpPr>
          <p:nvPr>
            <p:ph type="sldNum" sz="quarter" idx="12"/>
          </p:nvPr>
        </p:nvSpPr>
        <p:spPr/>
        <p:txBody>
          <a:bodyPr/>
          <a:lstStyle/>
          <a:p>
            <a:fld id="{69E57DC2-970A-4B3E-BB1C-7A09969E49DF}" type="slidenum">
              <a:rPr lang="en-US" smtClean="0"/>
              <a:t>25</a:t>
            </a:fld>
            <a:endParaRPr lang="en-US" dirty="0"/>
          </a:p>
        </p:txBody>
      </p:sp>
      <p:pic>
        <p:nvPicPr>
          <p:cNvPr id="5" name="Picture 4"/>
          <p:cNvPicPr>
            <a:picLocks noChangeAspect="1"/>
          </p:cNvPicPr>
          <p:nvPr/>
        </p:nvPicPr>
        <p:blipFill>
          <a:blip r:embed="rId3"/>
          <a:stretch>
            <a:fillRect/>
          </a:stretch>
        </p:blipFill>
        <p:spPr>
          <a:xfrm>
            <a:off x="7436224" y="391039"/>
            <a:ext cx="637757" cy="63093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9281160" y="1049945"/>
            <a:ext cx="2229367" cy="1932118"/>
          </a:xfrm>
          <a:prstGeom prst="rect">
            <a:avLst/>
          </a:prstGeom>
        </p:spPr>
      </p:pic>
    </p:spTree>
    <p:extLst>
      <p:ext uri="{BB962C8B-B14F-4D97-AF65-F5344CB8AC3E}">
        <p14:creationId xmlns:p14="http://schemas.microsoft.com/office/powerpoint/2010/main" val="861222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a:t>Conclusion and </a:t>
            </a:r>
            <a:r>
              <a:rPr lang="en-US" b="1" dirty="0" smtClean="0"/>
              <a:t>Takeaways</a:t>
            </a:r>
            <a:endParaRPr lang="en-US" b="1" dirty="0"/>
          </a:p>
        </p:txBody>
      </p:sp>
      <p:sp>
        <p:nvSpPr>
          <p:cNvPr id="3" name="Content Placeholder 2"/>
          <p:cNvSpPr>
            <a:spLocks noGrp="1"/>
          </p:cNvSpPr>
          <p:nvPr>
            <p:ph idx="1"/>
          </p:nvPr>
        </p:nvSpPr>
        <p:spPr>
          <a:xfrm>
            <a:off x="1371600" y="1463040"/>
            <a:ext cx="9601200" cy="4171278"/>
          </a:xfrm>
        </p:spPr>
        <p:txBody>
          <a:bodyPr>
            <a:normAutofit/>
          </a:bodyPr>
          <a:lstStyle/>
          <a:p>
            <a:r>
              <a:rPr lang="en-US" sz="2800" b="1" dirty="0" smtClean="0"/>
              <a:t>Essential</a:t>
            </a:r>
            <a:endParaRPr lang="en-US" sz="2800" dirty="0"/>
          </a:p>
          <a:p>
            <a:endParaRPr lang="en-US" sz="2800" dirty="0" smtClean="0"/>
          </a:p>
          <a:p>
            <a:r>
              <a:rPr lang="en-US" sz="2800" b="1" dirty="0" smtClean="0"/>
              <a:t>Learning</a:t>
            </a:r>
          </a:p>
          <a:p>
            <a:endParaRPr lang="en-US" sz="2800" dirty="0"/>
          </a:p>
          <a:p>
            <a:r>
              <a:rPr lang="en-US" sz="2800" b="1" dirty="0" smtClean="0"/>
              <a:t>Documentation</a:t>
            </a:r>
          </a:p>
          <a:p>
            <a:endParaRPr lang="en-US" sz="2800" dirty="0" smtClean="0"/>
          </a:p>
          <a:p>
            <a:r>
              <a:rPr lang="en-US" sz="2800" b="1" dirty="0" smtClean="0"/>
              <a:t>Stability</a:t>
            </a: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26</a:t>
            </a:fld>
            <a:endParaRPr lang="en-US"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rot="19613522">
            <a:off x="7556986" y="62457"/>
            <a:ext cx="1065709" cy="1260129"/>
          </a:xfrm>
          <a:prstGeom prst="rect">
            <a:avLst/>
          </a:prstGeom>
        </p:spPr>
      </p:pic>
    </p:spTree>
    <p:extLst>
      <p:ext uri="{BB962C8B-B14F-4D97-AF65-F5344CB8AC3E}">
        <p14:creationId xmlns:p14="http://schemas.microsoft.com/office/powerpoint/2010/main" val="18083439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57DC2-970A-4B3E-BB1C-7A09969E49DF}" type="slidenum">
              <a:rPr lang="en-US" smtClean="0"/>
              <a:t>27</a:t>
            </a:fld>
            <a:endParaRPr lang="en-US"/>
          </a:p>
        </p:txBody>
      </p:sp>
      <p:sp>
        <p:nvSpPr>
          <p:cNvPr id="5" name="Title 1"/>
          <p:cNvSpPr>
            <a:spLocks noGrp="1"/>
          </p:cNvSpPr>
          <p:nvPr>
            <p:ph type="title"/>
          </p:nvPr>
        </p:nvSpPr>
        <p:spPr>
          <a:xfrm>
            <a:off x="1371600" y="363069"/>
            <a:ext cx="9601200" cy="658906"/>
          </a:xfrm>
        </p:spPr>
        <p:txBody>
          <a:bodyPr>
            <a:normAutofit fontScale="90000"/>
          </a:bodyPr>
          <a:lstStyle/>
          <a:p>
            <a:r>
              <a:rPr lang="en-US" b="1" dirty="0" smtClean="0"/>
              <a:t>Avoid Broken Windows Syndrome</a:t>
            </a:r>
            <a:endParaRPr lang="en-US" b="1" dirty="0"/>
          </a:p>
        </p:txBody>
      </p:sp>
      <p:pic>
        <p:nvPicPr>
          <p:cNvPr id="6" name="Picture 5"/>
          <p:cNvPicPr>
            <a:picLocks noChangeAspect="1"/>
          </p:cNvPicPr>
          <p:nvPr/>
        </p:nvPicPr>
        <p:blipFill>
          <a:blip r:embed="rId3"/>
          <a:stretch>
            <a:fillRect/>
          </a:stretch>
        </p:blipFill>
        <p:spPr>
          <a:xfrm>
            <a:off x="1371600" y="1283020"/>
            <a:ext cx="8485094" cy="4721062"/>
          </a:xfrm>
          <a:prstGeom prst="rect">
            <a:avLst/>
          </a:prstGeom>
        </p:spPr>
      </p:pic>
    </p:spTree>
    <p:extLst>
      <p:ext uri="{BB962C8B-B14F-4D97-AF65-F5344CB8AC3E}">
        <p14:creationId xmlns:p14="http://schemas.microsoft.com/office/powerpoint/2010/main" val="762952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7974" y="1748433"/>
            <a:ext cx="9601200" cy="1323497"/>
          </a:xfrm>
        </p:spPr>
        <p:txBody>
          <a:bodyPr>
            <a:normAutofit/>
          </a:bodyPr>
          <a:lstStyle/>
          <a:p>
            <a:pPr algn="ctr"/>
            <a:r>
              <a:rPr lang="en-US" sz="8800" dirty="0" smtClean="0"/>
              <a:t>THANKS!</a:t>
            </a:r>
            <a:endParaRPr lang="en-US" sz="8800" dirty="0"/>
          </a:p>
        </p:txBody>
      </p:sp>
      <p:sp>
        <p:nvSpPr>
          <p:cNvPr id="4" name="Slide Number Placeholder 3"/>
          <p:cNvSpPr>
            <a:spLocks noGrp="1"/>
          </p:cNvSpPr>
          <p:nvPr>
            <p:ph type="sldNum" sz="quarter" idx="12"/>
          </p:nvPr>
        </p:nvSpPr>
        <p:spPr/>
        <p:txBody>
          <a:bodyPr/>
          <a:lstStyle/>
          <a:p>
            <a:fld id="{69E57DC2-970A-4B3E-BB1C-7A09969E49DF}" type="slidenum">
              <a:rPr lang="en-US" smtClean="0"/>
              <a:t>28</a:t>
            </a:fld>
            <a:endParaRPr lang="en-US" dirty="0"/>
          </a:p>
        </p:txBody>
      </p:sp>
      <p:sp>
        <p:nvSpPr>
          <p:cNvPr id="6" name="TextBox 5"/>
          <p:cNvSpPr txBox="1"/>
          <p:nvPr/>
        </p:nvSpPr>
        <p:spPr>
          <a:xfrm>
            <a:off x="3210222" y="3434761"/>
            <a:ext cx="5916705" cy="1384995"/>
          </a:xfrm>
          <a:prstGeom prst="rect">
            <a:avLst/>
          </a:prstGeom>
          <a:noFill/>
        </p:spPr>
        <p:txBody>
          <a:bodyPr wrap="square" rtlCol="0">
            <a:spAutoFit/>
          </a:bodyPr>
          <a:lstStyle/>
          <a:p>
            <a:pPr algn="ctr"/>
            <a:r>
              <a:rPr lang="en-US" sz="2800" b="1" dirty="0" smtClean="0"/>
              <a:t>@jayeshkawli</a:t>
            </a:r>
          </a:p>
          <a:p>
            <a:pPr algn="ctr"/>
            <a:r>
              <a:rPr lang="en-US" sz="2800" b="1" dirty="0"/>
              <a:t>https://</a:t>
            </a:r>
            <a:r>
              <a:rPr lang="en-US" sz="2800" b="1" dirty="0" err="1" smtClean="0"/>
              <a:t>jayeshkawli.ghost.io</a:t>
            </a:r>
            <a:endParaRPr lang="en-US" sz="2800" b="1" dirty="0" smtClean="0">
              <a:hlinkClick r:id="rId3"/>
            </a:endParaRPr>
          </a:p>
          <a:p>
            <a:pPr algn="ctr"/>
            <a:r>
              <a:rPr lang="en-US" sz="2800" b="1" dirty="0"/>
              <a:t>https://</a:t>
            </a:r>
            <a:r>
              <a:rPr lang="en-US" sz="2800" b="1" dirty="0" err="1"/>
              <a:t>github.com</a:t>
            </a:r>
            <a:r>
              <a:rPr lang="en-US" sz="2800" b="1" dirty="0"/>
              <a:t>/jayesh15111988</a:t>
            </a:r>
            <a:endParaRPr lang="en-US" sz="2800" b="1" dirty="0" smtClean="0"/>
          </a:p>
        </p:txBody>
      </p:sp>
    </p:spTree>
    <p:extLst>
      <p:ext uri="{BB962C8B-B14F-4D97-AF65-F5344CB8AC3E}">
        <p14:creationId xmlns:p14="http://schemas.microsoft.com/office/powerpoint/2010/main" val="998858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57DC2-970A-4B3E-BB1C-7A09969E49DF}" type="slidenum">
              <a:rPr lang="en-US" smtClean="0"/>
              <a:t>29</a:t>
            </a:fld>
            <a:endParaRPr lang="en-US" dirty="0"/>
          </a:p>
        </p:txBody>
      </p:sp>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60649" y="1794394"/>
            <a:ext cx="7009788" cy="28448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1300" y="0"/>
            <a:ext cx="3060700" cy="1181100"/>
          </a:xfrm>
          <a:prstGeom prst="rect">
            <a:avLst/>
          </a:prstGeom>
        </p:spPr>
      </p:pic>
    </p:spTree>
    <p:extLst>
      <p:ext uri="{BB962C8B-B14F-4D97-AF65-F5344CB8AC3E}">
        <p14:creationId xmlns:p14="http://schemas.microsoft.com/office/powerpoint/2010/main" val="18035220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a:t>What </a:t>
            </a:r>
            <a:r>
              <a:rPr lang="en-US" b="1" dirty="0" smtClean="0"/>
              <a:t>is Code Review?</a:t>
            </a:r>
            <a:r>
              <a:rPr lang="en-US" b="1" dirty="0"/>
              <a:t/>
            </a:r>
            <a:br>
              <a:rPr lang="en-US" b="1" dirty="0"/>
            </a:br>
            <a:endParaRPr lang="en-US" b="1" dirty="0"/>
          </a:p>
        </p:txBody>
      </p:sp>
      <p:sp>
        <p:nvSpPr>
          <p:cNvPr id="3" name="Content Placeholder 2"/>
          <p:cNvSpPr>
            <a:spLocks noGrp="1"/>
          </p:cNvSpPr>
          <p:nvPr>
            <p:ph idx="1"/>
          </p:nvPr>
        </p:nvSpPr>
        <p:spPr>
          <a:xfrm>
            <a:off x="1371599" y="1463040"/>
            <a:ext cx="10192871" cy="3888889"/>
          </a:xfrm>
        </p:spPr>
        <p:txBody>
          <a:bodyPr>
            <a:normAutofit/>
          </a:bodyPr>
          <a:lstStyle/>
          <a:p>
            <a:r>
              <a:rPr lang="en-US" sz="2800" dirty="0"/>
              <a:t>The process of systematically inspecting the code written by another </a:t>
            </a:r>
            <a:r>
              <a:rPr lang="en-US" sz="2800" dirty="0" smtClean="0"/>
              <a:t>developer</a:t>
            </a:r>
          </a:p>
          <a:p>
            <a:endParaRPr lang="en-US" sz="2800" dirty="0" smtClean="0"/>
          </a:p>
          <a:p>
            <a:r>
              <a:rPr lang="en-US" sz="2800" dirty="0"/>
              <a:t>An ecosystem promoting collaboration</a:t>
            </a:r>
            <a:endParaRPr lang="en-US" sz="2800" dirty="0" smtClean="0"/>
          </a:p>
        </p:txBody>
      </p:sp>
      <p:sp>
        <p:nvSpPr>
          <p:cNvPr id="5" name="Slide Number Placeholder 4"/>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1403144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42045"/>
            <a:ext cx="9601200" cy="658906"/>
          </a:xfrm>
        </p:spPr>
        <p:txBody>
          <a:bodyPr>
            <a:normAutofit fontScale="90000"/>
          </a:bodyPr>
          <a:lstStyle/>
          <a:p>
            <a:pPr algn="ctr"/>
            <a:r>
              <a:rPr lang="en-US" b="1" dirty="0"/>
              <a:t>What is </a:t>
            </a:r>
            <a:r>
              <a:rPr lang="en-US" b="1" dirty="0" smtClean="0"/>
              <a:t>Code Reviewing?</a:t>
            </a:r>
            <a:r>
              <a:rPr lang="en-US" b="1" dirty="0"/>
              <a:t/>
            </a:r>
            <a:br>
              <a:rPr lang="en-US" b="1" dirty="0"/>
            </a:br>
            <a:endParaRPr lang="en-US" b="1" dirty="0"/>
          </a:p>
        </p:txBody>
      </p:sp>
      <p:sp>
        <p:nvSpPr>
          <p:cNvPr id="7" name="Slide Number Placeholder 6"/>
          <p:cNvSpPr>
            <a:spLocks noGrp="1"/>
          </p:cNvSpPr>
          <p:nvPr>
            <p:ph type="sldNum" sz="quarter" idx="12"/>
          </p:nvPr>
        </p:nvSpPr>
        <p:spPr/>
        <p:txBody>
          <a:bodyPr/>
          <a:lstStyle/>
          <a:p>
            <a:fld id="{69E57DC2-970A-4B3E-BB1C-7A09969E49DF}" type="slidenum">
              <a:rPr lang="en-US" smtClean="0"/>
              <a:t>4</a:t>
            </a:fld>
            <a:endParaRPr lang="en-US" dirty="0"/>
          </a:p>
        </p:txBody>
      </p:sp>
      <p:sp>
        <p:nvSpPr>
          <p:cNvPr id="9" name="TextBox 8"/>
          <p:cNvSpPr txBox="1"/>
          <p:nvPr/>
        </p:nvSpPr>
        <p:spPr>
          <a:xfrm>
            <a:off x="8002466" y="6082852"/>
            <a:ext cx="3778623" cy="369332"/>
          </a:xfrm>
          <a:prstGeom prst="rect">
            <a:avLst/>
          </a:prstGeom>
          <a:noFill/>
        </p:spPr>
        <p:txBody>
          <a:bodyPr wrap="square" rtlCol="0">
            <a:spAutoFit/>
          </a:bodyPr>
          <a:lstStyle/>
          <a:p>
            <a:r>
              <a:rPr lang="en-US" i="1" dirty="0">
                <a:solidFill>
                  <a:schemeClr val="accent3">
                    <a:lumMod val="75000"/>
                  </a:schemeClr>
                </a:solidFill>
              </a:rPr>
              <a:t>- Michael Lynch, https://</a:t>
            </a:r>
            <a:r>
              <a:rPr lang="en-US" i="1" dirty="0" err="1">
                <a:solidFill>
                  <a:schemeClr val="accent3">
                    <a:lumMod val="75000"/>
                  </a:schemeClr>
                </a:solidFill>
              </a:rPr>
              <a:t>mtlynch.io</a:t>
            </a:r>
            <a:r>
              <a:rPr lang="en-US" i="1">
                <a:solidFill>
                  <a:schemeClr val="accent3">
                    <a:lumMod val="75000"/>
                  </a:schemeClr>
                </a:solidFill>
              </a:rPr>
              <a:t>/</a:t>
            </a:r>
          </a:p>
        </p:txBody>
      </p:sp>
      <p:pic>
        <p:nvPicPr>
          <p:cNvPr id="3" name="Picture 2"/>
          <p:cNvPicPr>
            <a:picLocks noChangeAspect="1"/>
          </p:cNvPicPr>
          <p:nvPr/>
        </p:nvPicPr>
        <p:blipFill>
          <a:blip r:embed="rId3">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4168644" y="2176582"/>
            <a:ext cx="4173895" cy="1931092"/>
          </a:xfrm>
          <a:prstGeom prst="rect">
            <a:avLst/>
          </a:prstGeom>
        </p:spPr>
      </p:pic>
      <p:pic>
        <p:nvPicPr>
          <p:cNvPr id="4" name="Picture 3"/>
          <p:cNvPicPr>
            <a:picLocks noChangeAspect="1"/>
          </p:cNvPicPr>
          <p:nvPr/>
        </p:nvPicPr>
        <p:blipFill>
          <a:blip r:embed="rId4">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2877030" y="2385777"/>
            <a:ext cx="1323898" cy="2389571"/>
          </a:xfrm>
          <a:prstGeom prst="rect">
            <a:avLst/>
          </a:prstGeom>
        </p:spPr>
      </p:pic>
      <p:pic>
        <p:nvPicPr>
          <p:cNvPr id="5" name="Picture 4"/>
          <p:cNvPicPr>
            <a:picLocks noChangeAspect="1"/>
          </p:cNvPicPr>
          <p:nvPr/>
        </p:nvPicPr>
        <p:blipFill>
          <a:blip r:embed="rId5">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8500375" y="2341901"/>
            <a:ext cx="1638707" cy="2648226"/>
          </a:xfrm>
          <a:prstGeom prst="rect">
            <a:avLst/>
          </a:prstGeom>
        </p:spPr>
      </p:pic>
      <p:pic>
        <p:nvPicPr>
          <p:cNvPr id="8" name="Picture 7"/>
          <p:cNvPicPr>
            <a:picLocks noChangeAspect="1"/>
          </p:cNvPicPr>
          <p:nvPr/>
        </p:nvPicPr>
        <p:blipFill rotWithShape="1">
          <a:blip r:embed="rId6">
            <a:clrChange>
              <a:clrFrom>
                <a:srgbClr val="EBEBEB"/>
              </a:clrFrom>
              <a:clrTo>
                <a:srgbClr val="EBEBEB">
                  <a:alpha val="0"/>
                </a:srgbClr>
              </a:clrTo>
            </a:clrChange>
            <a:extLst>
              <a:ext uri="{28A0092B-C50C-407E-A947-70E740481C1C}">
                <a14:useLocalDpi xmlns:a14="http://schemas.microsoft.com/office/drawing/2010/main" val="0"/>
              </a:ext>
            </a:extLst>
          </a:blip>
          <a:srcRect l="-1543" r="1" b="2506"/>
          <a:stretch/>
        </p:blipFill>
        <p:spPr>
          <a:xfrm>
            <a:off x="4358764" y="3787881"/>
            <a:ext cx="4044770" cy="1411487"/>
          </a:xfrm>
          <a:prstGeom prst="rect">
            <a:avLst/>
          </a:prstGeom>
        </p:spPr>
      </p:pic>
      <p:pic>
        <p:nvPicPr>
          <p:cNvPr id="10" name="Picture 9"/>
          <p:cNvPicPr>
            <a:picLocks noChangeAspect="1"/>
          </p:cNvPicPr>
          <p:nvPr/>
        </p:nvPicPr>
        <p:blipFill>
          <a:blip r:embed="rId7">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3736340" y="4921565"/>
            <a:ext cx="1660006" cy="1600454"/>
          </a:xfrm>
          <a:prstGeom prst="rect">
            <a:avLst/>
          </a:prstGeom>
        </p:spPr>
      </p:pic>
      <p:pic>
        <p:nvPicPr>
          <p:cNvPr id="11" name="Picture 10"/>
          <p:cNvPicPr>
            <a:picLocks noChangeAspect="1"/>
          </p:cNvPicPr>
          <p:nvPr/>
        </p:nvPicPr>
        <p:blipFill rotWithShape="1">
          <a:blip r:embed="rId8">
            <a:clrChange>
              <a:clrFrom>
                <a:srgbClr val="EBEBEB"/>
              </a:clrFrom>
              <a:clrTo>
                <a:srgbClr val="EBEBEB">
                  <a:alpha val="0"/>
                </a:srgbClr>
              </a:clrTo>
            </a:clrChange>
            <a:extLst>
              <a:ext uri="{28A0092B-C50C-407E-A947-70E740481C1C}">
                <a14:useLocalDpi xmlns:a14="http://schemas.microsoft.com/office/drawing/2010/main" val="0"/>
              </a:ext>
            </a:extLst>
          </a:blip>
          <a:srcRect l="14296" t="7812"/>
          <a:stretch/>
        </p:blipFill>
        <p:spPr>
          <a:xfrm>
            <a:off x="5461817" y="5782169"/>
            <a:ext cx="1919200" cy="970698"/>
          </a:xfrm>
          <a:prstGeom prst="rect">
            <a:avLst/>
          </a:prstGeom>
        </p:spPr>
      </p:pic>
      <p:pic>
        <p:nvPicPr>
          <p:cNvPr id="12" name="Picture 11"/>
          <p:cNvPicPr>
            <a:picLocks noChangeAspect="1"/>
          </p:cNvPicPr>
          <p:nvPr/>
        </p:nvPicPr>
        <p:blipFill>
          <a:blip r:embed="rId9">
            <a:clrChange>
              <a:clrFrom>
                <a:srgbClr val="EBEBEB"/>
              </a:clrFrom>
              <a:clrTo>
                <a:srgbClr val="EBEBEB">
                  <a:alpha val="0"/>
                </a:srgbClr>
              </a:clrTo>
            </a:clrChange>
            <a:extLst>
              <a:ext uri="{28A0092B-C50C-407E-A947-70E740481C1C}">
                <a14:useLocalDpi xmlns:a14="http://schemas.microsoft.com/office/drawing/2010/main" val="0"/>
              </a:ext>
            </a:extLst>
          </a:blip>
          <a:stretch>
            <a:fillRect/>
          </a:stretch>
        </p:blipFill>
        <p:spPr>
          <a:xfrm>
            <a:off x="3555413" y="698366"/>
            <a:ext cx="5174727" cy="1687411"/>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58764" y="4895315"/>
            <a:ext cx="546100" cy="317500"/>
          </a:xfrm>
          <a:prstGeom prst="rect">
            <a:avLst/>
          </a:prstGeom>
        </p:spPr>
      </p:pic>
    </p:spTree>
    <p:extLst>
      <p:ext uri="{BB962C8B-B14F-4D97-AF65-F5344CB8AC3E}">
        <p14:creationId xmlns:p14="http://schemas.microsoft.com/office/powerpoint/2010/main" val="8644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5760"/>
            <a:ext cx="9601200" cy="658368"/>
          </a:xfrm>
        </p:spPr>
        <p:txBody>
          <a:bodyPr>
            <a:normAutofit fontScale="90000"/>
          </a:bodyPr>
          <a:lstStyle/>
          <a:p>
            <a:pPr algn="ctr"/>
            <a:r>
              <a:rPr lang="en-US" b="1" dirty="0"/>
              <a:t>Why do we need it</a:t>
            </a:r>
            <a:r>
              <a:rPr lang="en-US" b="1" dirty="0" smtClean="0"/>
              <a:t>?</a:t>
            </a:r>
            <a:endParaRPr lang="en-US" b="1" dirty="0"/>
          </a:p>
        </p:txBody>
      </p:sp>
      <p:pic>
        <p:nvPicPr>
          <p:cNvPr id="3" name="Picture 2"/>
          <p:cNvPicPr>
            <a:picLocks noChangeAspect="1"/>
          </p:cNvPicPr>
          <p:nvPr/>
        </p:nvPicPr>
        <p:blipFill>
          <a:blip r:embed="rId2"/>
          <a:stretch>
            <a:fillRect/>
          </a:stretch>
        </p:blipFill>
        <p:spPr>
          <a:xfrm>
            <a:off x="3949700" y="1233767"/>
            <a:ext cx="4445000" cy="5143500"/>
          </a:xfrm>
          <a:prstGeom prst="rect">
            <a:avLst/>
          </a:prstGeom>
        </p:spPr>
      </p:pic>
      <p:sp>
        <p:nvSpPr>
          <p:cNvPr id="5" name="Slide Number Placeholder 4"/>
          <p:cNvSpPr>
            <a:spLocks noGrp="1"/>
          </p:cNvSpPr>
          <p:nvPr>
            <p:ph type="sldNum" sz="quarter" idx="12"/>
          </p:nvPr>
        </p:nvSpPr>
        <p:spPr/>
        <p:txBody>
          <a:bodyPr/>
          <a:lstStyle/>
          <a:p>
            <a:fld id="{69E57DC2-970A-4B3E-BB1C-7A09969E49DF}" type="slidenum">
              <a:rPr lang="en-US" smtClean="0"/>
              <a:t>5</a:t>
            </a:fld>
            <a:endParaRPr lang="en-US"/>
          </a:p>
        </p:txBody>
      </p:sp>
    </p:spTree>
    <p:extLst>
      <p:ext uri="{BB962C8B-B14F-4D97-AF65-F5344CB8AC3E}">
        <p14:creationId xmlns:p14="http://schemas.microsoft.com/office/powerpoint/2010/main" val="812615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smtClean="0"/>
              <a:t>Why do we need it?</a:t>
            </a:r>
            <a:endParaRPr lang="en-US" b="1"/>
          </a:p>
        </p:txBody>
      </p:sp>
      <p:sp>
        <p:nvSpPr>
          <p:cNvPr id="3" name="Content Placeholder 2"/>
          <p:cNvSpPr>
            <a:spLocks noGrp="1"/>
          </p:cNvSpPr>
          <p:nvPr>
            <p:ph idx="1"/>
          </p:nvPr>
        </p:nvSpPr>
        <p:spPr>
          <a:xfrm>
            <a:off x="1371600" y="1463040"/>
            <a:ext cx="9601200" cy="3902336"/>
          </a:xfrm>
        </p:spPr>
        <p:txBody>
          <a:bodyPr>
            <a:normAutofit/>
          </a:bodyPr>
          <a:lstStyle/>
          <a:p>
            <a:r>
              <a:rPr lang="en-US" sz="2800" dirty="0" smtClean="0"/>
              <a:t>It can help teams </a:t>
            </a:r>
            <a:r>
              <a:rPr lang="en-US" sz="2800" dirty="0"/>
              <a:t>catch </a:t>
            </a:r>
            <a:r>
              <a:rPr lang="en-US" sz="2800" dirty="0" smtClean="0"/>
              <a:t>bugs at early stages</a:t>
            </a:r>
          </a:p>
          <a:p>
            <a:endParaRPr lang="en-US" sz="2800" dirty="0" smtClean="0"/>
          </a:p>
          <a:p>
            <a:endParaRPr lang="en-US" sz="2800" dirty="0" smtClean="0"/>
          </a:p>
          <a:p>
            <a:r>
              <a:rPr lang="en-US" sz="2800" dirty="0"/>
              <a:t>A means to enforce </a:t>
            </a:r>
            <a:r>
              <a:rPr lang="en-US" sz="2800" dirty="0" smtClean="0"/>
              <a:t>quality standards</a:t>
            </a:r>
          </a:p>
        </p:txBody>
      </p:sp>
      <p:sp>
        <p:nvSpPr>
          <p:cNvPr id="4" name="Slide Number Placeholder 3"/>
          <p:cNvSpPr>
            <a:spLocks noGrp="1"/>
          </p:cNvSpPr>
          <p:nvPr>
            <p:ph type="sldNum" sz="quarter" idx="12"/>
          </p:nvPr>
        </p:nvSpPr>
        <p:spPr/>
        <p:txBody>
          <a:bodyPr/>
          <a:lstStyle/>
          <a:p>
            <a:fld id="{69E57DC2-970A-4B3E-BB1C-7A09969E49DF}" type="slidenum">
              <a:rPr lang="en-US" smtClean="0"/>
              <a:t>6</a:t>
            </a:fld>
            <a:endParaRPr lang="en-US"/>
          </a:p>
        </p:txBody>
      </p:sp>
    </p:spTree>
    <p:extLst>
      <p:ext uri="{BB962C8B-B14F-4D97-AF65-F5344CB8AC3E}">
        <p14:creationId xmlns:p14="http://schemas.microsoft.com/office/powerpoint/2010/main" val="478565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smtClean="0"/>
              <a:t>Why do we need it?</a:t>
            </a:r>
            <a:endParaRPr lang="en-US" b="1"/>
          </a:p>
        </p:txBody>
      </p:sp>
      <p:sp>
        <p:nvSpPr>
          <p:cNvPr id="3" name="Content Placeholder 2"/>
          <p:cNvSpPr>
            <a:spLocks noGrp="1"/>
          </p:cNvSpPr>
          <p:nvPr>
            <p:ph idx="1"/>
          </p:nvPr>
        </p:nvSpPr>
        <p:spPr>
          <a:xfrm>
            <a:off x="1371599" y="1463040"/>
            <a:ext cx="10219765" cy="3902336"/>
          </a:xfrm>
        </p:spPr>
        <p:txBody>
          <a:bodyPr>
            <a:normAutofit/>
          </a:bodyPr>
          <a:lstStyle/>
          <a:p>
            <a:r>
              <a:rPr lang="en-US" sz="2800" dirty="0" smtClean="0"/>
              <a:t>A </a:t>
            </a:r>
            <a:r>
              <a:rPr lang="en-US" sz="2800" dirty="0"/>
              <a:t>great platform for knowledge </a:t>
            </a:r>
            <a:r>
              <a:rPr lang="en-US" sz="2800" dirty="0" smtClean="0"/>
              <a:t>sharing</a:t>
            </a:r>
          </a:p>
          <a:p>
            <a:endParaRPr lang="en-US" sz="2800" dirty="0" smtClean="0"/>
          </a:p>
          <a:p>
            <a:endParaRPr lang="en-US" sz="2800" dirty="0" smtClean="0"/>
          </a:p>
          <a:p>
            <a:r>
              <a:rPr lang="en-US" sz="2800" dirty="0" smtClean="0"/>
              <a:t>Should you care about other people looking at your code? </a:t>
            </a:r>
            <a:r>
              <a:rPr lang="mr-IN" sz="2800" dirty="0" smtClean="0"/>
              <a:t>–</a:t>
            </a:r>
            <a:r>
              <a:rPr lang="en-US" sz="2800" dirty="0" smtClean="0"/>
              <a:t> Yes!</a:t>
            </a: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7</a:t>
            </a:fld>
            <a:endParaRPr lang="en-US"/>
          </a:p>
        </p:txBody>
      </p:sp>
    </p:spTree>
    <p:extLst>
      <p:ext uri="{BB962C8B-B14F-4D97-AF65-F5344CB8AC3E}">
        <p14:creationId xmlns:p14="http://schemas.microsoft.com/office/powerpoint/2010/main" val="1884079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107" y="363069"/>
            <a:ext cx="9601200" cy="658906"/>
          </a:xfrm>
        </p:spPr>
        <p:txBody>
          <a:bodyPr>
            <a:normAutofit fontScale="90000"/>
          </a:bodyPr>
          <a:lstStyle/>
          <a:p>
            <a:pPr algn="ctr"/>
            <a:r>
              <a:rPr lang="en-US" b="1" dirty="0" smtClean="0"/>
              <a:t>Many ways to do Code </a:t>
            </a:r>
            <a:r>
              <a:rPr lang="en-US" b="1" dirty="0"/>
              <a:t>R</a:t>
            </a:r>
            <a:r>
              <a:rPr lang="en-US" b="1" dirty="0" smtClean="0"/>
              <a:t>eviews</a:t>
            </a:r>
            <a:endParaRPr lang="en-US" b="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231" y="1175128"/>
            <a:ext cx="2870200" cy="258452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9231" y="4056762"/>
            <a:ext cx="2870200" cy="1197088"/>
          </a:xfrm>
          <a:prstGeom prst="rect">
            <a:avLst/>
          </a:prstGeom>
        </p:spPr>
      </p:pic>
      <p:pic>
        <p:nvPicPr>
          <p:cNvPr id="12" name="Picture 11"/>
          <p:cNvPicPr>
            <a:picLocks noChangeAspect="1"/>
          </p:cNvPicPr>
          <p:nvPr/>
        </p:nvPicPr>
        <p:blipFill rotWithShape="1">
          <a:blip r:embed="rId5"/>
          <a:srcRect l="19094" t="601" r="-300" b="-171"/>
          <a:stretch/>
        </p:blipFill>
        <p:spPr>
          <a:xfrm>
            <a:off x="1089212" y="1180653"/>
            <a:ext cx="3321423" cy="4192498"/>
          </a:xfrm>
          <a:prstGeom prst="rect">
            <a:avLst/>
          </a:prstGeom>
        </p:spPr>
      </p:pic>
      <p:sp>
        <p:nvSpPr>
          <p:cNvPr id="14" name="TextBox 13"/>
          <p:cNvSpPr txBox="1"/>
          <p:nvPr/>
        </p:nvSpPr>
        <p:spPr>
          <a:xfrm>
            <a:off x="2220174" y="5433077"/>
            <a:ext cx="860612" cy="830997"/>
          </a:xfrm>
          <a:prstGeom prst="rect">
            <a:avLst/>
          </a:prstGeom>
          <a:noFill/>
        </p:spPr>
        <p:txBody>
          <a:bodyPr wrap="square" rtlCol="0">
            <a:spAutoFit/>
          </a:bodyPr>
          <a:lstStyle/>
          <a:p>
            <a:r>
              <a:rPr lang="en-US" sz="4800" smtClean="0"/>
              <a:t>🤝</a:t>
            </a:r>
            <a:endParaRPr lang="en-US" sz="4800"/>
          </a:p>
        </p:txBody>
      </p:sp>
      <p:sp>
        <p:nvSpPr>
          <p:cNvPr id="15" name="TextBox 14"/>
          <p:cNvSpPr txBox="1"/>
          <p:nvPr/>
        </p:nvSpPr>
        <p:spPr>
          <a:xfrm>
            <a:off x="6489733" y="5493274"/>
            <a:ext cx="766482" cy="707886"/>
          </a:xfrm>
          <a:prstGeom prst="rect">
            <a:avLst/>
          </a:prstGeom>
          <a:noFill/>
        </p:spPr>
        <p:txBody>
          <a:bodyPr wrap="square" rtlCol="0">
            <a:spAutoFit/>
          </a:bodyPr>
          <a:lstStyle/>
          <a:p>
            <a:r>
              <a:rPr lang="en-US" sz="4000" dirty="0" smtClean="0"/>
              <a:t>👀</a:t>
            </a:r>
            <a:endParaRPr lang="en-US" sz="4000" dirty="0"/>
          </a:p>
        </p:txBody>
      </p:sp>
      <p:sp>
        <p:nvSpPr>
          <p:cNvPr id="16" name="TextBox 15"/>
          <p:cNvSpPr txBox="1"/>
          <p:nvPr/>
        </p:nvSpPr>
        <p:spPr>
          <a:xfrm>
            <a:off x="8934077" y="5431536"/>
            <a:ext cx="896470" cy="830997"/>
          </a:xfrm>
          <a:prstGeom prst="rect">
            <a:avLst/>
          </a:prstGeom>
          <a:noFill/>
        </p:spPr>
        <p:txBody>
          <a:bodyPr wrap="square" rtlCol="0">
            <a:spAutoFit/>
          </a:bodyPr>
          <a:lstStyle/>
          <a:p>
            <a:r>
              <a:rPr lang="en-US" sz="4800" dirty="0" smtClean="0"/>
              <a:t>✍️</a:t>
            </a:r>
            <a:endParaRPr lang="en-US" sz="4800" dirty="0"/>
          </a:p>
        </p:txBody>
      </p:sp>
      <p:sp>
        <p:nvSpPr>
          <p:cNvPr id="17" name="Slide Number Placeholder 16"/>
          <p:cNvSpPr>
            <a:spLocks noGrp="1"/>
          </p:cNvSpPr>
          <p:nvPr>
            <p:ph type="sldNum" sz="quarter" idx="12"/>
          </p:nvPr>
        </p:nvSpPr>
        <p:spPr/>
        <p:txBody>
          <a:bodyPr/>
          <a:lstStyle/>
          <a:p>
            <a:fld id="{69E57DC2-970A-4B3E-BB1C-7A09969E49DF}" type="slidenum">
              <a:rPr lang="en-US" smtClean="0"/>
              <a:t>8</a:t>
            </a:fld>
            <a:endParaRPr lang="en-US"/>
          </a:p>
        </p:txBody>
      </p:sp>
      <p:pic>
        <p:nvPicPr>
          <p:cNvPr id="19" name="Picture 18"/>
          <p:cNvPicPr>
            <a:picLocks noChangeAspect="1"/>
          </p:cNvPicPr>
          <p:nvPr/>
        </p:nvPicPr>
        <p:blipFill>
          <a:blip r:embed="rId6"/>
          <a:stretch>
            <a:fillRect/>
          </a:stretch>
        </p:blipFill>
        <p:spPr>
          <a:xfrm>
            <a:off x="4588165" y="1726284"/>
            <a:ext cx="3181516" cy="2058035"/>
          </a:xfrm>
          <a:prstGeom prst="rect">
            <a:avLst/>
          </a:prstGeom>
        </p:spPr>
      </p:pic>
      <p:sp>
        <p:nvSpPr>
          <p:cNvPr id="11" name="TextBox 10"/>
          <p:cNvSpPr txBox="1"/>
          <p:nvPr/>
        </p:nvSpPr>
        <p:spPr>
          <a:xfrm rot="10800000">
            <a:off x="5047185" y="5387073"/>
            <a:ext cx="766482" cy="707886"/>
          </a:xfrm>
          <a:prstGeom prst="rect">
            <a:avLst/>
          </a:prstGeom>
          <a:noFill/>
        </p:spPr>
        <p:txBody>
          <a:bodyPr wrap="square" rtlCol="0">
            <a:spAutoFit/>
          </a:bodyPr>
          <a:lstStyle/>
          <a:p>
            <a:r>
              <a:rPr lang="en-US" sz="4000" dirty="0" smtClean="0"/>
              <a:t>👀</a:t>
            </a:r>
            <a:endParaRPr lang="en-US" sz="4000" dirty="0"/>
          </a:p>
        </p:txBody>
      </p:sp>
      <p:sp>
        <p:nvSpPr>
          <p:cNvPr id="3" name="Rectangle 2"/>
          <p:cNvSpPr/>
          <p:nvPr/>
        </p:nvSpPr>
        <p:spPr>
          <a:xfrm>
            <a:off x="5784000" y="5499847"/>
            <a:ext cx="577920" cy="769441"/>
          </a:xfrm>
          <a:prstGeom prst="rect">
            <a:avLst/>
          </a:prstGeom>
        </p:spPr>
        <p:txBody>
          <a:bodyPr wrap="square">
            <a:spAutoFit/>
          </a:bodyPr>
          <a:lstStyle/>
          <a:p>
            <a:r>
              <a:rPr lang="en-US" sz="4400" dirty="0"/>
              <a:t>💻</a:t>
            </a:r>
          </a:p>
        </p:txBody>
      </p:sp>
    </p:spTree>
    <p:extLst>
      <p:ext uri="{BB962C8B-B14F-4D97-AF65-F5344CB8AC3E}">
        <p14:creationId xmlns:p14="http://schemas.microsoft.com/office/powerpoint/2010/main" val="1258653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3069"/>
            <a:ext cx="9601200" cy="658906"/>
          </a:xfrm>
        </p:spPr>
        <p:txBody>
          <a:bodyPr>
            <a:normAutofit fontScale="90000"/>
          </a:bodyPr>
          <a:lstStyle/>
          <a:p>
            <a:r>
              <a:rPr lang="en-US" b="1" dirty="0"/>
              <a:t>Key factors in code review</a:t>
            </a:r>
          </a:p>
        </p:txBody>
      </p:sp>
      <p:sp>
        <p:nvSpPr>
          <p:cNvPr id="3" name="Content Placeholder 2"/>
          <p:cNvSpPr>
            <a:spLocks noGrp="1"/>
          </p:cNvSpPr>
          <p:nvPr>
            <p:ph idx="1"/>
          </p:nvPr>
        </p:nvSpPr>
        <p:spPr>
          <a:xfrm>
            <a:off x="1371600" y="1463040"/>
            <a:ext cx="9601200" cy="4413325"/>
          </a:xfrm>
        </p:spPr>
        <p:txBody>
          <a:bodyPr>
            <a:normAutofit/>
          </a:bodyPr>
          <a:lstStyle/>
          <a:p>
            <a:r>
              <a:rPr lang="en-US" sz="2800" dirty="0"/>
              <a:t>Does code </a:t>
            </a:r>
            <a:r>
              <a:rPr lang="en-US" sz="2800" dirty="0" smtClean="0"/>
              <a:t>adhere to the best coding practices?</a:t>
            </a:r>
          </a:p>
          <a:p>
            <a:endParaRPr lang="en-US" sz="2800" dirty="0" smtClean="0"/>
          </a:p>
          <a:p>
            <a:endParaRPr lang="en-US" sz="2800" dirty="0" smtClean="0"/>
          </a:p>
          <a:p>
            <a:r>
              <a:rPr lang="en-US" sz="2800" dirty="0"/>
              <a:t>Is code secure and free </a:t>
            </a:r>
            <a:r>
              <a:rPr lang="en-US" sz="2800" dirty="0" smtClean="0"/>
              <a:t>from </a:t>
            </a:r>
            <a:r>
              <a:rPr lang="en-US" sz="2800" dirty="0"/>
              <a:t>potential </a:t>
            </a:r>
            <a:r>
              <a:rPr lang="en-US" sz="2800" dirty="0" smtClean="0"/>
              <a:t>exploits?</a:t>
            </a:r>
          </a:p>
          <a:p>
            <a:endParaRPr lang="en-US" sz="2800" dirty="0" smtClean="0"/>
          </a:p>
          <a:p>
            <a:endParaRPr lang="en-US" sz="2800" dirty="0" smtClean="0"/>
          </a:p>
          <a:p>
            <a:r>
              <a:rPr lang="en-US" sz="2800" dirty="0"/>
              <a:t>Is code maintainable </a:t>
            </a:r>
            <a:r>
              <a:rPr lang="en-US" sz="2800" dirty="0" smtClean="0"/>
              <a:t>and adaptable?</a:t>
            </a:r>
          </a:p>
          <a:p>
            <a:endParaRPr lang="en-US" sz="2800" dirty="0" smtClean="0"/>
          </a:p>
        </p:txBody>
      </p:sp>
      <p:sp>
        <p:nvSpPr>
          <p:cNvPr id="4" name="Slide Number Placeholder 3"/>
          <p:cNvSpPr>
            <a:spLocks noGrp="1"/>
          </p:cNvSpPr>
          <p:nvPr>
            <p:ph type="sldNum" sz="quarter" idx="12"/>
          </p:nvPr>
        </p:nvSpPr>
        <p:spPr/>
        <p:txBody>
          <a:bodyPr/>
          <a:lstStyle/>
          <a:p>
            <a:fld id="{69E57DC2-970A-4B3E-BB1C-7A09969E49DF}" type="slidenum">
              <a:rPr lang="en-US" smtClean="0"/>
              <a:t>9</a:t>
            </a:fld>
            <a:endParaRPr lang="en-US"/>
          </a:p>
        </p:txBody>
      </p:sp>
    </p:spTree>
    <p:extLst>
      <p:ext uri="{BB962C8B-B14F-4D97-AF65-F5344CB8AC3E}">
        <p14:creationId xmlns:p14="http://schemas.microsoft.com/office/powerpoint/2010/main" val="3123585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36016</TotalTime>
  <Words>1802</Words>
  <Application>Microsoft Macintosh PowerPoint</Application>
  <PresentationFormat>Widescreen</PresentationFormat>
  <Paragraphs>268</Paragraphs>
  <Slides>29</Slides>
  <Notes>26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Franklin Gothic Book</vt:lpstr>
      <vt:lpstr>Mangal</vt:lpstr>
      <vt:lpstr>Arial</vt:lpstr>
      <vt:lpstr>Crop</vt:lpstr>
      <vt:lpstr>Code Reviews - Establishing a Quality Culture </vt:lpstr>
      <vt:lpstr>What is Code Review? </vt:lpstr>
      <vt:lpstr>What is Code Review? </vt:lpstr>
      <vt:lpstr>What is Code Reviewing? </vt:lpstr>
      <vt:lpstr>Why do we need it?</vt:lpstr>
      <vt:lpstr>Why do we need it?</vt:lpstr>
      <vt:lpstr>Why do we need it?</vt:lpstr>
      <vt:lpstr>Many ways to do Code Reviews</vt:lpstr>
      <vt:lpstr>Key factors in code review</vt:lpstr>
      <vt:lpstr>Key factors in code review</vt:lpstr>
      <vt:lpstr>Code Review - Examples</vt:lpstr>
      <vt:lpstr>Code Style</vt:lpstr>
      <vt:lpstr>Performance </vt:lpstr>
      <vt:lpstr>Testability</vt:lpstr>
      <vt:lpstr>Architecture</vt:lpstr>
      <vt:lpstr>Discussion</vt:lpstr>
      <vt:lpstr>Do’s and Don’ts of Code Review</vt:lpstr>
      <vt:lpstr>Do’s for a Code Reviewer</vt:lpstr>
      <vt:lpstr>Do’s for a Code Reviewer</vt:lpstr>
      <vt:lpstr>Do’s for a Code Reviewee</vt:lpstr>
      <vt:lpstr>Do’s for a Code Reviewee</vt:lpstr>
      <vt:lpstr>Don’ts for a Code Reviewer </vt:lpstr>
      <vt:lpstr>Don’ts for a Code Reviewer</vt:lpstr>
      <vt:lpstr>Don’ts for a Code Reviewee</vt:lpstr>
      <vt:lpstr>Don’ts for a Code Reviewee</vt:lpstr>
      <vt:lpstr>Conclusion and Takeaways</vt:lpstr>
      <vt:lpstr>Avoid Broken Windows Syndrome</vt:lpstr>
      <vt:lpstr>THANKS!</vt:lpstr>
      <vt:lpstr>PowerPoint Presentation</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Reviews - Establishing a Quality Culture </dc:title>
  <dc:subject/>
  <dc:creator>Jayesh Kawli</dc:creator>
  <cp:keywords/>
  <dc:description/>
  <cp:lastModifiedBy>Jayesh Kawli</cp:lastModifiedBy>
  <cp:revision>184</cp:revision>
  <dcterms:created xsi:type="dcterms:W3CDTF">2018-03-24T20:08:54Z</dcterms:created>
  <dcterms:modified xsi:type="dcterms:W3CDTF">2018-06-15T15:10:39Z</dcterms:modified>
  <cp:category/>
</cp:coreProperties>
</file>